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media/image23.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5" r:id="rId3"/>
  </p:sldMasterIdLst>
  <p:notesMasterIdLst>
    <p:notesMasterId r:id="rId5"/>
  </p:notesMasterIdLst>
  <p:sldIdLst>
    <p:sldId id="274" r:id="rId4"/>
    <p:sldId id="257" r:id="rId6"/>
    <p:sldId id="260" r:id="rId7"/>
    <p:sldId id="290" r:id="rId8"/>
    <p:sldId id="292" r:id="rId9"/>
    <p:sldId id="306" r:id="rId10"/>
    <p:sldId id="262" r:id="rId11"/>
    <p:sldId id="295" r:id="rId12"/>
    <p:sldId id="307" r:id="rId13"/>
    <p:sldId id="321" r:id="rId14"/>
    <p:sldId id="332" r:id="rId15"/>
    <p:sldId id="264" r:id="rId16"/>
    <p:sldId id="334" r:id="rId17"/>
    <p:sldId id="309" r:id="rId18"/>
    <p:sldId id="335" r:id="rId19"/>
    <p:sldId id="267" r:id="rId20"/>
    <p:sldId id="268" r:id="rId21"/>
    <p:sldId id="336" r:id="rId22"/>
    <p:sldId id="337" r:id="rId23"/>
    <p:sldId id="273" r:id="rId24"/>
  </p:sldIdLst>
  <p:sldSz cx="9144000" cy="5143500"/>
  <p:notesSz cx="5143500" cy="9144000"/>
  <p:custDataLst>
    <p:tags r:id="rId29"/>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34573" initials="3"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gs" Target="tags/tag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26T19:12:53.734" idx="2">
    <p:pos x="10" y="10"/>
    <p:text>当雄花和雌花分别产生花粉和胚珠后，花粉通过风或昆虫的传粉作用可以直接到达胚珠，完成受精过程。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green_leaf_environmental_20230603/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0FFB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green_leaf_environmental_20230603/End-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green_leaf_environmental_20230603/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green_leaf_environmental_20230603/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green_leaf_environmental_20230603/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0FFB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green_leaf_environmental_20230603/End-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green_leaf_environmental_20230603/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green_leaf_environmental_20230603/Catalog-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xml"/><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7.jpeg"/><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5.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5.xml"/><Relationship Id="rId3" Type="http://schemas.openxmlformats.org/officeDocument/2006/relationships/image" Target="../media/image24.jpeg"/><Relationship Id="rId2" Type="http://schemas.openxmlformats.org/officeDocument/2006/relationships/image" Target="../media/image23.sv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9.jpeg"/><Relationship Id="rId2" Type="http://schemas.openxmlformats.org/officeDocument/2006/relationships/image" Target="../media/image6.sv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0560" y="278765"/>
            <a:ext cx="6788785" cy="2131695"/>
          </a:xfrm>
          <a:prstGeom prst="rect">
            <a:avLst/>
          </a:prstGeom>
          <a:noFill/>
        </p:spPr>
        <p:txBody>
          <a:bodyPr wrap="square" rtlCol="0" anchor="ctr"/>
          <a:lstStyle/>
          <a:p>
            <a:pPr marL="0" indent="0" algn="ctr">
              <a:buNone/>
            </a:pPr>
            <a:r>
              <a:rPr lang="en-US" sz="8000" b="1" dirty="0">
                <a:solidFill>
                  <a:srgbClr val="FFFFFF"/>
                </a:solidFill>
                <a:latin typeface="华文新魏" panose="02010800040101010101" charset="-122"/>
                <a:ea typeface="华文新魏" panose="02010800040101010101" charset="-122"/>
                <a:cs typeface="Noto Sans SC" pitchFamily="34" charset="-120"/>
                <a:sym typeface="+mn-ea"/>
              </a:rPr>
              <a:t>种子植物</a:t>
            </a:r>
            <a:endParaRPr lang="en-US" sz="8000" dirty="0">
              <a:latin typeface="华文新魏" panose="02010800040101010101" charset="-122"/>
              <a:ea typeface="华文新魏" panose="02010800040101010101" charset="-122"/>
            </a:endParaRPr>
          </a:p>
        </p:txBody>
      </p:sp>
      <p:sp>
        <p:nvSpPr>
          <p:cNvPr id="3" name="Text 1"/>
          <p:cNvSpPr/>
          <p:nvPr/>
        </p:nvSpPr>
        <p:spPr>
          <a:xfrm>
            <a:off x="3850640" y="3542665"/>
            <a:ext cx="3927475" cy="729615"/>
          </a:xfrm>
          <a:prstGeom prst="rect">
            <a:avLst/>
          </a:prstGeom>
          <a:noFill/>
        </p:spPr>
        <p:txBody>
          <a:bodyPr wrap="square" rtlCol="0" anchor="t"/>
          <a:lstStyle/>
          <a:p>
            <a:pPr marL="0" indent="0" algn="ctr">
              <a:buNone/>
            </a:pPr>
            <a:endParaRPr lang="en-US" sz="3500" dirty="0"/>
          </a:p>
        </p:txBody>
      </p:sp>
      <p:sp>
        <p:nvSpPr>
          <p:cNvPr id="4" name="文本框 3"/>
          <p:cNvSpPr txBox="1"/>
          <p:nvPr/>
        </p:nvSpPr>
        <p:spPr>
          <a:xfrm>
            <a:off x="7351395" y="4377690"/>
            <a:ext cx="1651000" cy="407670"/>
          </a:xfrm>
          <a:prstGeom prst="rect">
            <a:avLst/>
          </a:prstGeom>
          <a:noFill/>
        </p:spPr>
        <p:txBody>
          <a:bodyPr wrap="square" rtlCol="0">
            <a:noAutofit/>
          </a:bodyPr>
          <a:p>
            <a:r>
              <a:rPr lang="zh-CN" altLang="en-US">
                <a:latin typeface="华文新魏" panose="02010800040101010101" charset="-122"/>
                <a:ea typeface="华文新魏" panose="02010800040101010101" charset="-122"/>
              </a:rPr>
              <a:t>主讲人：任丹</a:t>
            </a:r>
            <a:endParaRPr lang="zh-CN" altLang="en-US">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81050"/>
          </a:xfrm>
          <a:prstGeom prst="rect">
            <a:avLst/>
          </a:prstGeom>
          <a:solidFill>
            <a:srgbClr val="002902"/>
          </a:solidFill>
        </p:spPr>
      </p:sp>
      <p:sp>
        <p:nvSpPr>
          <p:cNvPr id="3" name="Text 1"/>
          <p:cNvSpPr/>
          <p:nvPr/>
        </p:nvSpPr>
        <p:spPr>
          <a:xfrm>
            <a:off x="762000" y="114300"/>
            <a:ext cx="7806690" cy="552450"/>
          </a:xfrm>
          <a:prstGeom prst="rect">
            <a:avLst/>
          </a:prstGeom>
          <a:noFill/>
        </p:spPr>
        <p:txBody>
          <a:bodyPr wrap="square" rtlCol="0" anchor="ctr"/>
          <a:lstStyle/>
          <a:p>
            <a:pPr marL="0" indent="0" algn="l">
              <a:buNone/>
            </a:pPr>
            <a:r>
              <a:rPr lang="en-US" sz="2660" b="1" dirty="0">
                <a:solidFill>
                  <a:srgbClr val="FFFFFF"/>
                </a:solidFill>
                <a:latin typeface="Noto Sans SC" pitchFamily="34" charset="0"/>
                <a:ea typeface="Noto Sans SC" pitchFamily="34" charset="-122"/>
                <a:cs typeface="Noto Sans SC" pitchFamily="34" charset="-120"/>
              </a:rPr>
              <a:t>被子植物</a:t>
            </a:r>
            <a:endParaRPr lang="en-US" sz="2660" dirty="0"/>
          </a:p>
        </p:txBody>
      </p:sp>
      <p:sp>
        <p:nvSpPr>
          <p:cNvPr id="4" name="Shape 2"/>
          <p:cNvSpPr/>
          <p:nvPr/>
        </p:nvSpPr>
        <p:spPr>
          <a:xfrm>
            <a:off x="0" y="0"/>
            <a:ext cx="9144000" cy="854075"/>
          </a:xfrm>
          <a:prstGeom prst="rect">
            <a:avLst/>
          </a:prstGeom>
          <a:solidFill>
            <a:srgbClr val="002902"/>
          </a:solidFill>
        </p:spPr>
      </p:sp>
      <p:sp>
        <p:nvSpPr>
          <p:cNvPr id="5" name="Text 3"/>
          <p:cNvSpPr/>
          <p:nvPr/>
        </p:nvSpPr>
        <p:spPr>
          <a:xfrm>
            <a:off x="14605" y="0"/>
            <a:ext cx="9129395" cy="854075"/>
          </a:xfrm>
          <a:prstGeom prst="rect">
            <a:avLst/>
          </a:prstGeom>
          <a:noFill/>
        </p:spPr>
        <p:txBody>
          <a:bodyPr wrap="square" rtlCol="0" anchor="ctr"/>
          <a:lstStyle/>
          <a:p>
            <a:pPr marL="0" indent="0" algn="ctr">
              <a:buNone/>
            </a:pPr>
            <a:r>
              <a:rPr lang="zh-CN" altLang="en-US" sz="3600" b="1" dirty="0">
                <a:solidFill>
                  <a:srgbClr val="FFFFFF"/>
                </a:solidFill>
                <a:latin typeface="华文新魏" panose="02010800040101010101" charset="-122"/>
                <a:ea typeface="华文新魏" panose="02010800040101010101" charset="-122"/>
                <a:cs typeface="Noto Sans SC" pitchFamily="34" charset="-120"/>
              </a:rPr>
              <a:t>裸</a:t>
            </a:r>
            <a:r>
              <a:rPr lang="en-US" sz="3600" b="1" dirty="0">
                <a:solidFill>
                  <a:srgbClr val="FFFFFF"/>
                </a:solidFill>
                <a:latin typeface="华文新魏" panose="02010800040101010101" charset="-122"/>
                <a:ea typeface="华文新魏" panose="02010800040101010101" charset="-122"/>
                <a:cs typeface="Noto Sans SC" pitchFamily="34" charset="-120"/>
              </a:rPr>
              <a:t>子植物 </a:t>
            </a:r>
            <a:endParaRPr lang="en-US" sz="3600" b="1" dirty="0">
              <a:solidFill>
                <a:srgbClr val="FFFFFF"/>
              </a:solidFill>
              <a:latin typeface="华文新魏" panose="02010800040101010101" charset="-122"/>
              <a:ea typeface="华文新魏" panose="02010800040101010101" charset="-122"/>
              <a:cs typeface="Noto Sans SC" pitchFamily="34" charset="-120"/>
            </a:endParaRPr>
          </a:p>
        </p:txBody>
      </p:sp>
      <p:pic>
        <p:nvPicPr>
          <p:cNvPr id="100" name="图片 99"/>
          <p:cNvPicPr>
            <a:picLocks noChangeAspect="1"/>
          </p:cNvPicPr>
          <p:nvPr/>
        </p:nvPicPr>
        <p:blipFill>
          <a:blip r:embed="rId1"/>
          <a:srcRect l="22989" r="3269" b="8765"/>
          <a:stretch>
            <a:fillRect/>
          </a:stretch>
        </p:blipFill>
        <p:spPr>
          <a:xfrm>
            <a:off x="318135" y="1567815"/>
            <a:ext cx="2611755" cy="2160270"/>
          </a:xfrm>
          <a:prstGeom prst="rect">
            <a:avLst/>
          </a:prstGeom>
          <a:noFill/>
          <a:ln w="9525">
            <a:noFill/>
          </a:ln>
        </p:spPr>
      </p:pic>
      <p:sp>
        <p:nvSpPr>
          <p:cNvPr id="6" name="文本框 5"/>
          <p:cNvSpPr txBox="1"/>
          <p:nvPr/>
        </p:nvSpPr>
        <p:spPr>
          <a:xfrm>
            <a:off x="1250315" y="3853180"/>
            <a:ext cx="822960" cy="460375"/>
          </a:xfrm>
          <a:prstGeom prst="rect">
            <a:avLst/>
          </a:prstGeom>
          <a:noFill/>
        </p:spPr>
        <p:txBody>
          <a:bodyPr wrap="square" rtlCol="0">
            <a:spAutoFit/>
          </a:bodyPr>
          <a:p>
            <a:r>
              <a:rPr lang="zh-CN" altLang="en-US" sz="2400">
                <a:latin typeface="华文新魏" panose="02010800040101010101" charset="-122"/>
                <a:ea typeface="华文新魏" panose="02010800040101010101" charset="-122"/>
              </a:rPr>
              <a:t>侧柏</a:t>
            </a:r>
            <a:endParaRPr lang="zh-CN" altLang="en-US" sz="2400">
              <a:latin typeface="华文新魏" panose="02010800040101010101" charset="-122"/>
              <a:ea typeface="华文新魏" panose="02010800040101010101" charset="-122"/>
            </a:endParaRPr>
          </a:p>
        </p:txBody>
      </p:sp>
      <p:pic>
        <p:nvPicPr>
          <p:cNvPr id="8" name="图片 7"/>
          <p:cNvPicPr>
            <a:picLocks noChangeAspect="1"/>
          </p:cNvPicPr>
          <p:nvPr/>
        </p:nvPicPr>
        <p:blipFill>
          <a:blip r:embed="rId2"/>
          <a:srcRect t="26010" b="13406"/>
          <a:stretch>
            <a:fillRect/>
          </a:stretch>
        </p:blipFill>
        <p:spPr>
          <a:xfrm>
            <a:off x="3288665" y="1567815"/>
            <a:ext cx="2673986" cy="2160000"/>
          </a:xfrm>
          <a:prstGeom prst="rect">
            <a:avLst/>
          </a:prstGeom>
        </p:spPr>
      </p:pic>
      <p:sp>
        <p:nvSpPr>
          <p:cNvPr id="9" name="文本框 8"/>
          <p:cNvSpPr txBox="1"/>
          <p:nvPr/>
        </p:nvSpPr>
        <p:spPr>
          <a:xfrm>
            <a:off x="4255770" y="3853180"/>
            <a:ext cx="822960" cy="460375"/>
          </a:xfrm>
          <a:prstGeom prst="rect">
            <a:avLst/>
          </a:prstGeom>
          <a:noFill/>
        </p:spPr>
        <p:txBody>
          <a:bodyPr wrap="square" rtlCol="0">
            <a:spAutoFit/>
          </a:bodyPr>
          <a:p>
            <a:r>
              <a:rPr lang="zh-CN" altLang="en-US" sz="2400">
                <a:latin typeface="华文新魏" panose="02010800040101010101" charset="-122"/>
                <a:ea typeface="华文新魏" panose="02010800040101010101" charset="-122"/>
              </a:rPr>
              <a:t>银杏</a:t>
            </a:r>
            <a:endParaRPr lang="zh-CN" altLang="en-US" sz="2400">
              <a:latin typeface="华文新魏" panose="02010800040101010101" charset="-122"/>
              <a:ea typeface="华文新魏" panose="02010800040101010101" charset="-122"/>
            </a:endParaRPr>
          </a:p>
        </p:txBody>
      </p:sp>
      <p:pic>
        <p:nvPicPr>
          <p:cNvPr id="101" name="图片 100"/>
          <p:cNvPicPr>
            <a:picLocks noChangeAspect="1"/>
          </p:cNvPicPr>
          <p:nvPr/>
        </p:nvPicPr>
        <p:blipFill>
          <a:blip r:embed="rId3"/>
          <a:srcRect l="4116" r="15876"/>
          <a:stretch>
            <a:fillRect/>
          </a:stretch>
        </p:blipFill>
        <p:spPr>
          <a:xfrm>
            <a:off x="6329680" y="1567815"/>
            <a:ext cx="2592070" cy="2160270"/>
          </a:xfrm>
          <a:prstGeom prst="rect">
            <a:avLst/>
          </a:prstGeom>
          <a:noFill/>
          <a:ln w="9525">
            <a:noFill/>
          </a:ln>
        </p:spPr>
      </p:pic>
      <p:sp>
        <p:nvSpPr>
          <p:cNvPr id="11" name="文本框 10"/>
          <p:cNvSpPr txBox="1"/>
          <p:nvPr/>
        </p:nvSpPr>
        <p:spPr>
          <a:xfrm>
            <a:off x="7233285" y="3790950"/>
            <a:ext cx="822960" cy="460375"/>
          </a:xfrm>
          <a:prstGeom prst="rect">
            <a:avLst/>
          </a:prstGeom>
          <a:noFill/>
        </p:spPr>
        <p:txBody>
          <a:bodyPr wrap="square" rtlCol="0">
            <a:spAutoFit/>
          </a:bodyPr>
          <a:p>
            <a:r>
              <a:rPr lang="zh-CN" altLang="en-US" sz="2400">
                <a:latin typeface="华文新魏" panose="02010800040101010101" charset="-122"/>
                <a:ea typeface="华文新魏" panose="02010800040101010101" charset="-122"/>
              </a:rPr>
              <a:t>苏铁</a:t>
            </a:r>
            <a:endParaRPr lang="zh-CN" altLang="en-US" sz="2400">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81050"/>
          </a:xfrm>
          <a:prstGeom prst="rect">
            <a:avLst/>
          </a:prstGeom>
          <a:solidFill>
            <a:srgbClr val="002902"/>
          </a:solidFill>
        </p:spPr>
      </p:sp>
      <p:sp>
        <p:nvSpPr>
          <p:cNvPr id="3" name="Text 1"/>
          <p:cNvSpPr/>
          <p:nvPr/>
        </p:nvSpPr>
        <p:spPr>
          <a:xfrm>
            <a:off x="762000" y="114300"/>
            <a:ext cx="7806690" cy="552450"/>
          </a:xfrm>
          <a:prstGeom prst="rect">
            <a:avLst/>
          </a:prstGeom>
          <a:noFill/>
        </p:spPr>
        <p:txBody>
          <a:bodyPr wrap="square" rtlCol="0" anchor="ctr"/>
          <a:lstStyle/>
          <a:p>
            <a:pPr marL="0" indent="0" algn="l">
              <a:buNone/>
            </a:pPr>
            <a:r>
              <a:rPr lang="en-US" sz="2660" b="1" dirty="0">
                <a:solidFill>
                  <a:srgbClr val="FFFFFF"/>
                </a:solidFill>
                <a:latin typeface="Noto Sans SC" pitchFamily="34" charset="0"/>
                <a:ea typeface="Noto Sans SC" pitchFamily="34" charset="-122"/>
                <a:cs typeface="Noto Sans SC" pitchFamily="34" charset="-120"/>
              </a:rPr>
              <a:t>被子植物</a:t>
            </a:r>
            <a:endParaRPr lang="en-US" sz="2660" dirty="0"/>
          </a:p>
        </p:txBody>
      </p:sp>
      <p:sp>
        <p:nvSpPr>
          <p:cNvPr id="4" name="Shape 2"/>
          <p:cNvSpPr/>
          <p:nvPr/>
        </p:nvSpPr>
        <p:spPr>
          <a:xfrm>
            <a:off x="0" y="0"/>
            <a:ext cx="9144000" cy="854075"/>
          </a:xfrm>
          <a:prstGeom prst="rect">
            <a:avLst/>
          </a:prstGeom>
          <a:solidFill>
            <a:srgbClr val="002902"/>
          </a:solidFill>
        </p:spPr>
      </p:sp>
      <p:sp>
        <p:nvSpPr>
          <p:cNvPr id="5" name="Text 3"/>
          <p:cNvSpPr/>
          <p:nvPr/>
        </p:nvSpPr>
        <p:spPr>
          <a:xfrm>
            <a:off x="14605" y="0"/>
            <a:ext cx="9129395" cy="854075"/>
          </a:xfrm>
          <a:prstGeom prst="rect">
            <a:avLst/>
          </a:prstGeom>
          <a:noFill/>
        </p:spPr>
        <p:txBody>
          <a:bodyPr wrap="square" rtlCol="0" anchor="ctr"/>
          <a:lstStyle/>
          <a:p>
            <a:pPr marL="0" indent="0" algn="ctr">
              <a:buNone/>
            </a:pPr>
            <a:r>
              <a:rPr lang="zh-CN" altLang="en-US" sz="3600" b="1" dirty="0">
                <a:solidFill>
                  <a:srgbClr val="FFFFFF"/>
                </a:solidFill>
                <a:latin typeface="华文新魏" panose="02010800040101010101" charset="-122"/>
                <a:ea typeface="华文新魏" panose="02010800040101010101" charset="-122"/>
                <a:cs typeface="Noto Sans SC" pitchFamily="34" charset="-120"/>
              </a:rPr>
              <a:t>裸</a:t>
            </a:r>
            <a:r>
              <a:rPr lang="en-US" sz="3600" b="1" dirty="0">
                <a:solidFill>
                  <a:srgbClr val="FFFFFF"/>
                </a:solidFill>
                <a:latin typeface="华文新魏" panose="02010800040101010101" charset="-122"/>
                <a:ea typeface="华文新魏" panose="02010800040101010101" charset="-122"/>
                <a:cs typeface="Noto Sans SC" pitchFamily="34" charset="-120"/>
              </a:rPr>
              <a:t>子植物 </a:t>
            </a:r>
            <a:endParaRPr lang="en-US" sz="3600" b="1" dirty="0">
              <a:solidFill>
                <a:srgbClr val="FFFFFF"/>
              </a:solidFill>
              <a:latin typeface="华文新魏" panose="02010800040101010101" charset="-122"/>
              <a:ea typeface="华文新魏" panose="02010800040101010101" charset="-122"/>
              <a:cs typeface="Noto Sans SC" pitchFamily="34" charset="-120"/>
            </a:endParaRPr>
          </a:p>
        </p:txBody>
      </p:sp>
      <p:sp>
        <p:nvSpPr>
          <p:cNvPr id="7" name="Text 0"/>
          <p:cNvSpPr/>
          <p:nvPr/>
        </p:nvSpPr>
        <p:spPr>
          <a:xfrm rot="21120000">
            <a:off x="224155" y="993140"/>
            <a:ext cx="1656080" cy="1072515"/>
          </a:xfrm>
          <a:prstGeom prst="rect">
            <a:avLst/>
          </a:prstGeom>
          <a:noFill/>
        </p:spPr>
        <p:txBody>
          <a:bodyPr wrap="square" rtlCol="0" anchor="t"/>
          <a:p>
            <a:pPr marL="0" indent="0">
              <a:buNone/>
            </a:pPr>
            <a:r>
              <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rPr>
              <a:t>用途</a:t>
            </a:r>
            <a:endPar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endParaRPr>
          </a:p>
        </p:txBody>
      </p:sp>
      <p:sp>
        <p:nvSpPr>
          <p:cNvPr id="10" name="文本框 9"/>
          <p:cNvSpPr txBox="1"/>
          <p:nvPr/>
        </p:nvSpPr>
        <p:spPr>
          <a:xfrm>
            <a:off x="652780" y="1671320"/>
            <a:ext cx="4318000" cy="3784600"/>
          </a:xfrm>
          <a:prstGeom prst="rect">
            <a:avLst/>
          </a:prstGeom>
          <a:noFill/>
        </p:spPr>
        <p:txBody>
          <a:bodyPr wrap="square" rtlCol="0">
            <a:spAutoFit/>
          </a:bodyPr>
          <a:p>
            <a:pPr indent="457200" fontAlgn="auto">
              <a:lnSpc>
                <a:spcPct val="200000"/>
              </a:lnSpc>
            </a:pPr>
            <a:r>
              <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1.建筑用材树种</a:t>
            </a:r>
            <a:endPar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a:p>
            <a:pPr indent="457200" fontAlgn="auto">
              <a:lnSpc>
                <a:spcPct val="200000"/>
              </a:lnSpc>
            </a:pPr>
            <a:r>
              <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⒉</a:t>
            </a:r>
            <a:r>
              <a:rPr lang="zh-CN"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作为</a:t>
            </a:r>
            <a:r>
              <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绿化及观赏树种</a:t>
            </a:r>
            <a:endPar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a:p>
            <a:pPr indent="457200" fontAlgn="auto">
              <a:lnSpc>
                <a:spcPct val="200000"/>
              </a:lnSpc>
            </a:pPr>
            <a:r>
              <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3.具有药用价值</a:t>
            </a:r>
            <a:endPar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a:p>
            <a:pPr indent="457200" fontAlgn="auto">
              <a:lnSpc>
                <a:spcPct val="200000"/>
              </a:lnSpc>
            </a:pPr>
            <a:r>
              <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4</a:t>
            </a:r>
            <a:r>
              <a:rPr lang="en-US"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食用树种</a:t>
            </a:r>
            <a:endPar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a:p>
            <a:pPr indent="457200" fontAlgn="auto">
              <a:lnSpc>
                <a:spcPct val="200000"/>
              </a:lnSpc>
            </a:pPr>
            <a:endPar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p:txBody>
      </p:sp>
      <p:pic>
        <p:nvPicPr>
          <p:cNvPr id="103" name="图片 102"/>
          <p:cNvPicPr>
            <a:picLocks noChangeAspect="1"/>
          </p:cNvPicPr>
          <p:nvPr/>
        </p:nvPicPr>
        <p:blipFill>
          <a:blip r:embed="rId1"/>
          <a:srcRect l="4187" t="-705" r="5168" b="705"/>
          <a:stretch>
            <a:fillRect/>
          </a:stretch>
        </p:blipFill>
        <p:spPr>
          <a:xfrm>
            <a:off x="5687695" y="835660"/>
            <a:ext cx="3456000" cy="2159591"/>
          </a:xfrm>
          <a:prstGeom prst="rect">
            <a:avLst/>
          </a:prstGeom>
          <a:noFill/>
          <a:ln w="9525">
            <a:noFill/>
          </a:ln>
        </p:spPr>
      </p:pic>
      <p:pic>
        <p:nvPicPr>
          <p:cNvPr id="104" name="图片 103"/>
          <p:cNvPicPr>
            <a:picLocks noChangeAspect="1"/>
          </p:cNvPicPr>
          <p:nvPr/>
        </p:nvPicPr>
        <p:blipFill>
          <a:blip r:embed="rId2"/>
          <a:stretch>
            <a:fillRect/>
          </a:stretch>
        </p:blipFill>
        <p:spPr>
          <a:xfrm>
            <a:off x="5688965" y="2994660"/>
            <a:ext cx="3456000" cy="2156514"/>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linds(horizontal)">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blinds(horizontal)">
                                      <p:cBhvr>
                                        <p:cTn id="15" dur="500"/>
                                        <p:tgtEl>
                                          <p:spTgt spid="10">
                                            <p:txEl>
                                              <p:pRg st="2" end="2"/>
                                            </p:txEl>
                                          </p:spTgt>
                                        </p:tgtEl>
                                      </p:cBhvr>
                                    </p:animEffect>
                                  </p:childTnLst>
                                </p:cTn>
                              </p:par>
                              <p:par>
                                <p:cTn id="16" presetID="2" presetClass="entr" presetSubtype="4"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 calcmode="lin" valueType="num">
                                      <p:cBhvr additive="base">
                                        <p:cTn id="18" dur="500" fill="hold"/>
                                        <p:tgtEl>
                                          <p:spTgt spid="103"/>
                                        </p:tgtEl>
                                        <p:attrNameLst>
                                          <p:attrName>ppt_x</p:attrName>
                                        </p:attrNameLst>
                                      </p:cBhvr>
                                      <p:tavLst>
                                        <p:tav tm="0">
                                          <p:val>
                                            <p:strVal val="#ppt_x"/>
                                          </p:val>
                                        </p:tav>
                                        <p:tav tm="100000">
                                          <p:val>
                                            <p:strVal val="#ppt_x"/>
                                          </p:val>
                                        </p:tav>
                                      </p:tavLst>
                                    </p:anim>
                                    <p:anim calcmode="lin" valueType="num">
                                      <p:cBhvr additive="base">
                                        <p:cTn id="19"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blinds(horizontal)">
                                      <p:cBhvr>
                                        <p:cTn id="24" dur="500"/>
                                        <p:tgtEl>
                                          <p:spTgt spid="10">
                                            <p:txEl>
                                              <p:pRg st="3" end="3"/>
                                            </p:txEl>
                                          </p:spTgt>
                                        </p:tgtEl>
                                      </p:cBhvr>
                                    </p:animEffect>
                                  </p:childTnLst>
                                </p:cTn>
                              </p:par>
                              <p:par>
                                <p:cTn id="25" presetID="2" presetClass="entr" presetSubtype="4"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 calcmode="lin" valueType="num">
                                      <p:cBhvr additive="base">
                                        <p:cTn id="27" dur="500" fill="hold"/>
                                        <p:tgtEl>
                                          <p:spTgt spid="104"/>
                                        </p:tgtEl>
                                        <p:attrNameLst>
                                          <p:attrName>ppt_x</p:attrName>
                                        </p:attrNameLst>
                                      </p:cBhvr>
                                      <p:tavLst>
                                        <p:tav tm="0">
                                          <p:val>
                                            <p:strVal val="#ppt_x"/>
                                          </p:val>
                                        </p:tav>
                                        <p:tav tm="100000">
                                          <p:val>
                                            <p:strVal val="#ppt_x"/>
                                          </p:val>
                                        </p:tav>
                                      </p:tavLst>
                                    </p:anim>
                                    <p:anim calcmode="lin" valueType="num">
                                      <p:cBhvr additive="base">
                                        <p:cTn id="2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19513" y="1019175"/>
            <a:ext cx="1452563" cy="1243013"/>
          </a:xfrm>
          <a:prstGeom prst="rect">
            <a:avLst/>
          </a:prstGeom>
          <a:noFill/>
        </p:spPr>
        <p:txBody>
          <a:bodyPr wrap="square" rtlCol="0" anchor="ctr"/>
          <a:lstStyle/>
          <a:p>
            <a:pPr marL="0" indent="0" algn="ctr">
              <a:buNone/>
            </a:pPr>
            <a:r>
              <a:rPr lang="en-US" sz="5760" b="1" dirty="0">
                <a:solidFill>
                  <a:srgbClr val="FFFFFF"/>
                </a:solidFill>
                <a:latin typeface="Noto Sans SC" pitchFamily="34" charset="0"/>
                <a:ea typeface="Noto Sans SC" pitchFamily="34" charset="-122"/>
                <a:cs typeface="Noto Sans SC" pitchFamily="34" charset="-120"/>
              </a:rPr>
              <a:t>03</a:t>
            </a:r>
            <a:endParaRPr lang="en-US" sz="5760" dirty="0"/>
          </a:p>
        </p:txBody>
      </p:sp>
      <p:sp>
        <p:nvSpPr>
          <p:cNvPr id="3" name="Text 1"/>
          <p:cNvSpPr/>
          <p:nvPr/>
        </p:nvSpPr>
        <p:spPr>
          <a:xfrm>
            <a:off x="1209675" y="3052763"/>
            <a:ext cx="6568440" cy="1219200"/>
          </a:xfrm>
          <a:prstGeom prst="rect">
            <a:avLst/>
          </a:prstGeom>
          <a:noFill/>
        </p:spPr>
        <p:txBody>
          <a:bodyPr wrap="square" rtlCol="0" anchor="t"/>
          <a:lstStyle/>
          <a:p>
            <a:pPr marL="0" indent="0" algn="ctr">
              <a:buNone/>
            </a:pPr>
            <a:r>
              <a:rPr lang="en-US" sz="4000" b="1" dirty="0">
                <a:solidFill>
                  <a:schemeClr val="accent6"/>
                </a:solidFill>
                <a:latin typeface="华文新魏" panose="02010800040101010101" charset="-122"/>
                <a:ea typeface="华文新魏" panose="02010800040101010101" charset="-122"/>
                <a:cs typeface="Noto Sans SC" pitchFamily="34" charset="-120"/>
              </a:rPr>
              <a:t>被子植物</a:t>
            </a:r>
            <a:endParaRPr lang="en-US" sz="4000" b="1" dirty="0">
              <a:solidFill>
                <a:schemeClr val="accent6"/>
              </a:solidFill>
              <a:latin typeface="华文新魏" panose="02010800040101010101" charset="-122"/>
              <a:ea typeface="华文新魏" panose="02010800040101010101" charset="-122"/>
              <a:cs typeface="Noto Sans SC"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81050"/>
          </a:xfrm>
          <a:prstGeom prst="rect">
            <a:avLst/>
          </a:prstGeom>
          <a:solidFill>
            <a:srgbClr val="002902"/>
          </a:solidFill>
        </p:spPr>
      </p:sp>
      <p:sp>
        <p:nvSpPr>
          <p:cNvPr id="3" name="Text 1"/>
          <p:cNvSpPr/>
          <p:nvPr/>
        </p:nvSpPr>
        <p:spPr>
          <a:xfrm>
            <a:off x="762000" y="114300"/>
            <a:ext cx="7806690" cy="552450"/>
          </a:xfrm>
          <a:prstGeom prst="rect">
            <a:avLst/>
          </a:prstGeom>
          <a:noFill/>
        </p:spPr>
        <p:txBody>
          <a:bodyPr wrap="square" rtlCol="0" anchor="ctr"/>
          <a:lstStyle/>
          <a:p>
            <a:pPr marL="0" indent="0" algn="l">
              <a:buNone/>
            </a:pPr>
            <a:r>
              <a:rPr lang="en-US" sz="2660" b="1" dirty="0">
                <a:solidFill>
                  <a:srgbClr val="FFFFFF"/>
                </a:solidFill>
                <a:latin typeface="Noto Sans SC" pitchFamily="34" charset="0"/>
                <a:ea typeface="Noto Sans SC" pitchFamily="34" charset="-122"/>
                <a:cs typeface="Noto Sans SC" pitchFamily="34" charset="-120"/>
              </a:rPr>
              <a:t>被子植物</a:t>
            </a:r>
            <a:endParaRPr lang="en-US" sz="2660" dirty="0"/>
          </a:p>
        </p:txBody>
      </p:sp>
      <p:sp>
        <p:nvSpPr>
          <p:cNvPr id="4" name="Shape 2"/>
          <p:cNvSpPr/>
          <p:nvPr/>
        </p:nvSpPr>
        <p:spPr>
          <a:xfrm>
            <a:off x="0" y="0"/>
            <a:ext cx="9144000" cy="854075"/>
          </a:xfrm>
          <a:prstGeom prst="rect">
            <a:avLst/>
          </a:prstGeom>
          <a:solidFill>
            <a:srgbClr val="002902"/>
          </a:solidFill>
        </p:spPr>
      </p:sp>
      <p:sp>
        <p:nvSpPr>
          <p:cNvPr id="5" name="Text 3"/>
          <p:cNvSpPr/>
          <p:nvPr/>
        </p:nvSpPr>
        <p:spPr>
          <a:xfrm>
            <a:off x="14605" y="0"/>
            <a:ext cx="9129395" cy="854075"/>
          </a:xfrm>
          <a:prstGeom prst="rect">
            <a:avLst/>
          </a:prstGeom>
          <a:noFill/>
        </p:spPr>
        <p:txBody>
          <a:bodyPr wrap="square" rtlCol="0" anchor="ctr"/>
          <a:lstStyle/>
          <a:p>
            <a:pPr marL="0" indent="0" algn="ctr">
              <a:buNone/>
            </a:pPr>
            <a:r>
              <a:rPr lang="zh-CN" altLang="en-US" sz="3600" b="1" dirty="0">
                <a:solidFill>
                  <a:srgbClr val="FFFFFF"/>
                </a:solidFill>
                <a:latin typeface="华文新魏" panose="02010800040101010101" charset="-122"/>
                <a:ea typeface="华文新魏" panose="02010800040101010101" charset="-122"/>
                <a:cs typeface="Noto Sans SC" pitchFamily="34" charset="-120"/>
              </a:rPr>
              <a:t>被</a:t>
            </a:r>
            <a:r>
              <a:rPr lang="en-US" sz="3600" b="1" dirty="0">
                <a:solidFill>
                  <a:srgbClr val="FFFFFF"/>
                </a:solidFill>
                <a:latin typeface="华文新魏" panose="02010800040101010101" charset="-122"/>
                <a:ea typeface="华文新魏" panose="02010800040101010101" charset="-122"/>
                <a:cs typeface="Noto Sans SC" pitchFamily="34" charset="-120"/>
              </a:rPr>
              <a:t>子植物 </a:t>
            </a:r>
            <a:endParaRPr lang="en-US" sz="3600" b="1" dirty="0">
              <a:solidFill>
                <a:srgbClr val="FFFFFF"/>
              </a:solidFill>
              <a:latin typeface="华文新魏" panose="02010800040101010101" charset="-122"/>
              <a:ea typeface="华文新魏" panose="02010800040101010101" charset="-122"/>
              <a:cs typeface="Noto Sans SC" pitchFamily="34" charset="-120"/>
            </a:endParaRPr>
          </a:p>
        </p:txBody>
      </p:sp>
      <p:sp>
        <p:nvSpPr>
          <p:cNvPr id="6" name="文本框 5"/>
          <p:cNvSpPr txBox="1"/>
          <p:nvPr/>
        </p:nvSpPr>
        <p:spPr>
          <a:xfrm>
            <a:off x="94615" y="1128395"/>
            <a:ext cx="5073015" cy="3731895"/>
          </a:xfrm>
          <a:prstGeom prst="rect">
            <a:avLst/>
          </a:prstGeom>
          <a:noFill/>
        </p:spPr>
        <p:txBody>
          <a:bodyPr wrap="square" rtlCol="0" anchor="t">
            <a:noAutofit/>
          </a:bodyPr>
          <a:p>
            <a:pPr indent="457200" fontAlgn="auto">
              <a:lnSpc>
                <a:spcPct val="200000"/>
              </a:lnSpc>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种子被包裹在果皮中的种子植物就是被子植物。被子植物具有根、茎、叶</a:t>
            </a:r>
            <a:r>
              <a:rPr lang="zh-CN"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果实、种子的分化</a:t>
            </a:r>
            <a:r>
              <a:rPr lang="zh-CN"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，也称为</a:t>
            </a:r>
            <a:r>
              <a:rPr lang="zh-CN" sz="2000" u="sng"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开花植物</a:t>
            </a:r>
            <a:r>
              <a:rPr lang="zh-CN"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或</a:t>
            </a:r>
            <a:r>
              <a:rPr lang="zh-CN" sz="2000" u="sng"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有花植物</a:t>
            </a:r>
            <a:r>
              <a:rPr lang="zh-CN"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endParaRPr lang="zh-CN"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457200" fontAlgn="auto">
              <a:lnSpc>
                <a:spcPct val="200000"/>
              </a:lnSpc>
            </a:pPr>
            <a:r>
              <a:rPr lang="zh-CN"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被子植物是植物界中最进化、种类最多、分布最广、适应性最强的类群。</a:t>
            </a:r>
            <a:endParaRPr lang="zh-CN"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p:txBody>
      </p:sp>
      <p:pic>
        <p:nvPicPr>
          <p:cNvPr id="7" name="图片 6" descr="IMG_256"/>
          <p:cNvPicPr>
            <a:picLocks noChangeAspect="1"/>
          </p:cNvPicPr>
          <p:nvPr/>
        </p:nvPicPr>
        <p:blipFill>
          <a:blip r:embed="rId1"/>
          <a:srcRect l="4199" t="8628" r="3959"/>
          <a:stretch>
            <a:fillRect/>
          </a:stretch>
        </p:blipFill>
        <p:spPr>
          <a:xfrm>
            <a:off x="5255260" y="1484630"/>
            <a:ext cx="3888740" cy="30194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250"/>
                                  </p:stCondLst>
                                  <p:childTnLst>
                                    <p:set>
                                      <p:cBhvr>
                                        <p:cTn id="6" dur="1000" fill="hold">
                                          <p:stCondLst>
                                            <p:cond delay="0"/>
                                          </p:stCondLst>
                                        </p:cTn>
                                        <p:tgtEl>
                                          <p:spTgt spid="6"/>
                                        </p:tgtEl>
                                        <p:attrNameLst>
                                          <p:attrName>style.visibility</p:attrName>
                                        </p:attrNameLst>
                                      </p:cBhvr>
                                      <p:to>
                                        <p:strVal val="visible"/>
                                      </p:to>
                                    </p:set>
                                    <p:animEffect transition="in" filter="blinds(horizontal)">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81050"/>
          </a:xfrm>
          <a:prstGeom prst="rect">
            <a:avLst/>
          </a:prstGeom>
          <a:solidFill>
            <a:srgbClr val="002902"/>
          </a:solidFill>
        </p:spPr>
      </p:sp>
      <p:sp>
        <p:nvSpPr>
          <p:cNvPr id="3" name="Text 1"/>
          <p:cNvSpPr/>
          <p:nvPr/>
        </p:nvSpPr>
        <p:spPr>
          <a:xfrm>
            <a:off x="762000" y="114300"/>
            <a:ext cx="7806690" cy="552450"/>
          </a:xfrm>
          <a:prstGeom prst="rect">
            <a:avLst/>
          </a:prstGeom>
          <a:noFill/>
        </p:spPr>
        <p:txBody>
          <a:bodyPr wrap="square" rtlCol="0" anchor="ctr"/>
          <a:lstStyle/>
          <a:p>
            <a:pPr marL="0" indent="0" algn="l">
              <a:buNone/>
            </a:pPr>
            <a:r>
              <a:rPr lang="en-US" sz="2660" b="1" dirty="0">
                <a:solidFill>
                  <a:srgbClr val="FFFFFF"/>
                </a:solidFill>
                <a:latin typeface="Noto Sans SC" pitchFamily="34" charset="0"/>
                <a:ea typeface="Noto Sans SC" pitchFamily="34" charset="-122"/>
                <a:cs typeface="Noto Sans SC" pitchFamily="34" charset="-120"/>
              </a:rPr>
              <a:t>被子植物</a:t>
            </a:r>
            <a:endParaRPr lang="en-US" sz="2660" dirty="0"/>
          </a:p>
        </p:txBody>
      </p:sp>
      <p:sp>
        <p:nvSpPr>
          <p:cNvPr id="4" name="Shape 2"/>
          <p:cNvSpPr/>
          <p:nvPr/>
        </p:nvSpPr>
        <p:spPr>
          <a:xfrm>
            <a:off x="0" y="0"/>
            <a:ext cx="9144000" cy="854075"/>
          </a:xfrm>
          <a:prstGeom prst="rect">
            <a:avLst/>
          </a:prstGeom>
          <a:solidFill>
            <a:srgbClr val="002902"/>
          </a:solidFill>
        </p:spPr>
      </p:sp>
      <p:sp>
        <p:nvSpPr>
          <p:cNvPr id="5" name="Text 3"/>
          <p:cNvSpPr/>
          <p:nvPr/>
        </p:nvSpPr>
        <p:spPr>
          <a:xfrm>
            <a:off x="14605" y="0"/>
            <a:ext cx="9129395" cy="854075"/>
          </a:xfrm>
          <a:prstGeom prst="rect">
            <a:avLst/>
          </a:prstGeom>
          <a:noFill/>
        </p:spPr>
        <p:txBody>
          <a:bodyPr wrap="square" rtlCol="0" anchor="ctr"/>
          <a:lstStyle/>
          <a:p>
            <a:pPr marL="0" indent="0" algn="ctr">
              <a:buNone/>
            </a:pPr>
            <a:r>
              <a:rPr lang="zh-CN" altLang="en-US" sz="3600" b="1" dirty="0">
                <a:solidFill>
                  <a:srgbClr val="FFFFFF"/>
                </a:solidFill>
                <a:latin typeface="华文新魏" panose="02010800040101010101" charset="-122"/>
                <a:ea typeface="华文新魏" panose="02010800040101010101" charset="-122"/>
                <a:cs typeface="Noto Sans SC" pitchFamily="34" charset="-120"/>
              </a:rPr>
              <a:t>被</a:t>
            </a:r>
            <a:r>
              <a:rPr lang="en-US" sz="3600" b="1" dirty="0">
                <a:solidFill>
                  <a:srgbClr val="FFFFFF"/>
                </a:solidFill>
                <a:latin typeface="华文新魏" panose="02010800040101010101" charset="-122"/>
                <a:ea typeface="华文新魏" panose="02010800040101010101" charset="-122"/>
                <a:cs typeface="Noto Sans SC" pitchFamily="34" charset="-120"/>
              </a:rPr>
              <a:t>子植物 </a:t>
            </a:r>
            <a:endParaRPr lang="en-US" sz="3600" b="1" dirty="0">
              <a:solidFill>
                <a:srgbClr val="FFFFFF"/>
              </a:solidFill>
              <a:latin typeface="华文新魏" panose="02010800040101010101" charset="-122"/>
              <a:ea typeface="华文新魏" panose="02010800040101010101" charset="-122"/>
              <a:cs typeface="Noto Sans SC" pitchFamily="34" charset="-120"/>
            </a:endParaRPr>
          </a:p>
        </p:txBody>
      </p:sp>
      <p:sp>
        <p:nvSpPr>
          <p:cNvPr id="7" name="Text 0"/>
          <p:cNvSpPr/>
          <p:nvPr/>
        </p:nvSpPr>
        <p:spPr>
          <a:xfrm rot="21120000">
            <a:off x="224155" y="993140"/>
            <a:ext cx="1656080" cy="1072515"/>
          </a:xfrm>
          <a:prstGeom prst="rect">
            <a:avLst/>
          </a:prstGeom>
          <a:noFill/>
        </p:spPr>
        <p:txBody>
          <a:bodyPr wrap="square" rtlCol="0" anchor="t"/>
          <a:p>
            <a:pPr marL="0" indent="0">
              <a:buNone/>
            </a:pPr>
            <a:r>
              <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rPr>
              <a:t>特征</a:t>
            </a:r>
            <a:endPar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endParaRPr>
          </a:p>
        </p:txBody>
      </p:sp>
      <p:sp>
        <p:nvSpPr>
          <p:cNvPr id="10" name="文本框 9"/>
          <p:cNvSpPr txBox="1"/>
          <p:nvPr/>
        </p:nvSpPr>
        <p:spPr>
          <a:xfrm>
            <a:off x="39370" y="1719580"/>
            <a:ext cx="8570595" cy="2784475"/>
          </a:xfrm>
          <a:prstGeom prst="rect">
            <a:avLst/>
          </a:prstGeom>
          <a:noFill/>
        </p:spPr>
        <p:txBody>
          <a:bodyPr wrap="square" rtlCol="0">
            <a:spAutoFit/>
          </a:bodyPr>
          <a:p>
            <a:pPr indent="457200" fontAlgn="auto">
              <a:lnSpc>
                <a:spcPts val="7000"/>
              </a:lnSpc>
            </a:pPr>
            <a:r>
              <a:rPr lang="zh-CN"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lang="en-US" altLang="zh-CN"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1</a:t>
            </a:r>
            <a:r>
              <a:rPr lang="zh-CN" altLang="en-US"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具有真正的花</a:t>
            </a:r>
            <a:r>
              <a:rPr lang="en-US"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                                </a:t>
            </a:r>
            <a:r>
              <a:rPr lang="zh-CN" altLang="en-US"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lang="en-US" altLang="zh-CN"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2</a:t>
            </a:r>
            <a:r>
              <a:rPr lang="zh-CN" altLang="en-US"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具有雌蕊</a:t>
            </a:r>
            <a:endPar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a:p>
            <a:pPr indent="457200" fontAlgn="auto">
              <a:lnSpc>
                <a:spcPts val="7000"/>
              </a:lnSpc>
            </a:pPr>
            <a:r>
              <a:rPr lang="zh-CN"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lang="en-US" altLang="zh-CN"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3</a:t>
            </a:r>
            <a:r>
              <a:rPr lang="zh-CN" altLang="en-US"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具有双受精现象</a:t>
            </a:r>
            <a:r>
              <a:rPr lang="en-US"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                           </a:t>
            </a:r>
            <a:r>
              <a:rPr lang="zh-CN"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lang="en-US" altLang="zh-CN"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4</a:t>
            </a:r>
            <a:r>
              <a:rPr lang="zh-CN" altLang="en-US"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）孢子体高度发达</a:t>
            </a:r>
            <a:endPar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a:p>
            <a:pPr indent="457200" fontAlgn="auto">
              <a:lnSpc>
                <a:spcPts val="7000"/>
              </a:lnSpc>
            </a:pPr>
            <a:r>
              <a:rPr lang="zh-CN"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lang="en-US" altLang="zh-CN"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5</a:t>
            </a:r>
            <a:r>
              <a:rPr lang="zh-CN" altLang="en-US"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配子体进一步退化</a:t>
            </a:r>
            <a:r>
              <a:rPr lang="en-US" sz="2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   </a:t>
            </a:r>
            <a:r>
              <a:rPr lang="en-US"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                             </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750" fill="hold">
                                          <p:stCondLst>
                                            <p:cond delay="0"/>
                                          </p:stCondLst>
                                        </p:cTn>
                                        <p:tgtEl>
                                          <p:spTgt spid="10">
                                            <p:txEl>
                                              <p:pRg st="0" end="0"/>
                                            </p:txEl>
                                          </p:spTgt>
                                        </p:tgtEl>
                                        <p:attrNameLst>
                                          <p:attrName>style.visibility</p:attrName>
                                        </p:attrNameLst>
                                      </p:cBhvr>
                                      <p:to>
                                        <p:strVal val="visible"/>
                                      </p:to>
                                    </p:set>
                                    <p:anim calcmode="lin" valueType="num">
                                      <p:cBhvr additive="base">
                                        <p:cTn id="7"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750" fill="hold">
                                          <p:stCondLst>
                                            <p:cond delay="0"/>
                                          </p:stCondLst>
                                        </p:cTn>
                                        <p:tgtEl>
                                          <p:spTgt spid="10">
                                            <p:txEl>
                                              <p:pRg st="1" end="1"/>
                                            </p:txEl>
                                          </p:spTgt>
                                        </p:tgtEl>
                                        <p:attrNameLst>
                                          <p:attrName>style.visibility</p:attrName>
                                        </p:attrNameLst>
                                      </p:cBhvr>
                                      <p:to>
                                        <p:strVal val="visible"/>
                                      </p:to>
                                    </p:set>
                                    <p:anim calcmode="lin" valueType="num">
                                      <p:cBhvr additive="base">
                                        <p:cTn id="12" dur="75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750" fill="hold">
                                          <p:stCondLst>
                                            <p:cond delay="0"/>
                                          </p:stCondLst>
                                        </p:cTn>
                                        <p:tgtEl>
                                          <p:spTgt spid="10">
                                            <p:txEl>
                                              <p:pRg st="2" end="2"/>
                                            </p:txEl>
                                          </p:spTgt>
                                        </p:tgtEl>
                                        <p:attrNameLst>
                                          <p:attrName>style.visibility</p:attrName>
                                        </p:attrNameLst>
                                      </p:cBhvr>
                                      <p:to>
                                        <p:strVal val="visible"/>
                                      </p:to>
                                    </p:set>
                                    <p:anim calcmode="lin" valueType="num">
                                      <p:cBhvr additive="base">
                                        <p:cTn id="17" dur="75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81050"/>
          </a:xfrm>
          <a:prstGeom prst="rect">
            <a:avLst/>
          </a:prstGeom>
          <a:solidFill>
            <a:srgbClr val="002902"/>
          </a:solidFill>
        </p:spPr>
      </p:sp>
      <p:sp>
        <p:nvSpPr>
          <p:cNvPr id="3" name="Text 1"/>
          <p:cNvSpPr/>
          <p:nvPr/>
        </p:nvSpPr>
        <p:spPr>
          <a:xfrm>
            <a:off x="762000" y="114300"/>
            <a:ext cx="7806690" cy="552450"/>
          </a:xfrm>
          <a:prstGeom prst="rect">
            <a:avLst/>
          </a:prstGeom>
          <a:noFill/>
        </p:spPr>
        <p:txBody>
          <a:bodyPr wrap="square" rtlCol="0" anchor="ctr"/>
          <a:lstStyle/>
          <a:p>
            <a:pPr marL="0" indent="0" algn="l">
              <a:buNone/>
            </a:pPr>
            <a:r>
              <a:rPr lang="en-US" sz="2660" b="1" dirty="0">
                <a:solidFill>
                  <a:srgbClr val="FFFFFF"/>
                </a:solidFill>
                <a:latin typeface="Noto Sans SC" pitchFamily="34" charset="0"/>
                <a:ea typeface="Noto Sans SC" pitchFamily="34" charset="-122"/>
                <a:cs typeface="Noto Sans SC" pitchFamily="34" charset="-120"/>
              </a:rPr>
              <a:t>被子植物</a:t>
            </a:r>
            <a:endParaRPr lang="en-US" sz="2660" dirty="0"/>
          </a:p>
        </p:txBody>
      </p:sp>
      <p:sp>
        <p:nvSpPr>
          <p:cNvPr id="4" name="Shape 2"/>
          <p:cNvSpPr/>
          <p:nvPr/>
        </p:nvSpPr>
        <p:spPr>
          <a:xfrm>
            <a:off x="0" y="0"/>
            <a:ext cx="9144000" cy="854075"/>
          </a:xfrm>
          <a:prstGeom prst="rect">
            <a:avLst/>
          </a:prstGeom>
          <a:solidFill>
            <a:srgbClr val="002902"/>
          </a:solidFill>
        </p:spPr>
      </p:sp>
      <p:sp>
        <p:nvSpPr>
          <p:cNvPr id="5" name="Text 3"/>
          <p:cNvSpPr/>
          <p:nvPr/>
        </p:nvSpPr>
        <p:spPr>
          <a:xfrm>
            <a:off x="14605" y="0"/>
            <a:ext cx="9129395" cy="854075"/>
          </a:xfrm>
          <a:prstGeom prst="rect">
            <a:avLst/>
          </a:prstGeom>
          <a:noFill/>
        </p:spPr>
        <p:txBody>
          <a:bodyPr wrap="square" rtlCol="0" anchor="ctr"/>
          <a:lstStyle/>
          <a:p>
            <a:pPr marL="0" indent="0" algn="ctr">
              <a:buNone/>
            </a:pPr>
            <a:r>
              <a:rPr lang="zh-CN" altLang="en-US" sz="3600" b="1" dirty="0">
                <a:solidFill>
                  <a:srgbClr val="FFFFFF"/>
                </a:solidFill>
                <a:latin typeface="华文新魏" panose="02010800040101010101" charset="-122"/>
                <a:ea typeface="华文新魏" panose="02010800040101010101" charset="-122"/>
                <a:cs typeface="Noto Sans SC" pitchFamily="34" charset="-120"/>
              </a:rPr>
              <a:t>被</a:t>
            </a:r>
            <a:r>
              <a:rPr lang="en-US" sz="3600" b="1" dirty="0">
                <a:solidFill>
                  <a:srgbClr val="FFFFFF"/>
                </a:solidFill>
                <a:latin typeface="华文新魏" panose="02010800040101010101" charset="-122"/>
                <a:ea typeface="华文新魏" panose="02010800040101010101" charset="-122"/>
                <a:cs typeface="Noto Sans SC" pitchFamily="34" charset="-120"/>
              </a:rPr>
              <a:t>子植物 </a:t>
            </a:r>
            <a:endParaRPr lang="en-US" sz="3600" b="1" dirty="0">
              <a:solidFill>
                <a:srgbClr val="FFFFFF"/>
              </a:solidFill>
              <a:latin typeface="华文新魏" panose="02010800040101010101" charset="-122"/>
              <a:ea typeface="华文新魏" panose="02010800040101010101" charset="-122"/>
              <a:cs typeface="Noto Sans SC" pitchFamily="34" charset="-120"/>
            </a:endParaRPr>
          </a:p>
        </p:txBody>
      </p:sp>
      <p:sp>
        <p:nvSpPr>
          <p:cNvPr id="7" name="Text 0"/>
          <p:cNvSpPr/>
          <p:nvPr/>
        </p:nvSpPr>
        <p:spPr>
          <a:xfrm rot="21120000">
            <a:off x="224155" y="993140"/>
            <a:ext cx="1656080" cy="1072515"/>
          </a:xfrm>
          <a:prstGeom prst="rect">
            <a:avLst/>
          </a:prstGeom>
          <a:noFill/>
        </p:spPr>
        <p:txBody>
          <a:bodyPr wrap="square" rtlCol="0" anchor="t"/>
          <a:p>
            <a:pPr marL="0" indent="0">
              <a:buNone/>
            </a:pPr>
            <a:r>
              <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rPr>
              <a:t>用途</a:t>
            </a:r>
            <a:endPar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endParaRPr>
          </a:p>
        </p:txBody>
      </p:sp>
      <p:pic>
        <p:nvPicPr>
          <p:cNvPr id="105" name="图片 104"/>
          <p:cNvPicPr>
            <a:picLocks noChangeAspect="1"/>
          </p:cNvPicPr>
          <p:nvPr/>
        </p:nvPicPr>
        <p:blipFill>
          <a:blip r:embed="rId1"/>
          <a:stretch>
            <a:fillRect/>
          </a:stretch>
        </p:blipFill>
        <p:spPr>
          <a:xfrm>
            <a:off x="5004435" y="854075"/>
            <a:ext cx="4152900" cy="2262505"/>
          </a:xfrm>
          <a:prstGeom prst="rect">
            <a:avLst/>
          </a:prstGeom>
          <a:noFill/>
          <a:ln w="9525">
            <a:noFill/>
          </a:ln>
        </p:spPr>
      </p:pic>
      <p:pic>
        <p:nvPicPr>
          <p:cNvPr id="106" name="图片 105"/>
          <p:cNvPicPr>
            <a:picLocks noChangeAspect="1"/>
          </p:cNvPicPr>
          <p:nvPr/>
        </p:nvPicPr>
        <p:blipFill>
          <a:blip r:embed="rId2"/>
          <a:stretch>
            <a:fillRect/>
          </a:stretch>
        </p:blipFill>
        <p:spPr>
          <a:xfrm>
            <a:off x="4997450" y="3107055"/>
            <a:ext cx="1748155" cy="2036445"/>
          </a:xfrm>
          <a:prstGeom prst="rect">
            <a:avLst/>
          </a:prstGeom>
          <a:noFill/>
          <a:ln w="9525">
            <a:noFill/>
          </a:ln>
        </p:spPr>
      </p:pic>
      <p:pic>
        <p:nvPicPr>
          <p:cNvPr id="109" name="图片 108"/>
          <p:cNvPicPr>
            <a:picLocks noChangeAspect="1"/>
          </p:cNvPicPr>
          <p:nvPr/>
        </p:nvPicPr>
        <p:blipFill>
          <a:blip r:embed="rId3"/>
          <a:srcRect l="3382" t="28136" b="18309"/>
          <a:stretch>
            <a:fillRect/>
          </a:stretch>
        </p:blipFill>
        <p:spPr>
          <a:xfrm>
            <a:off x="6750685" y="3116580"/>
            <a:ext cx="2406650" cy="2037715"/>
          </a:xfrm>
          <a:prstGeom prst="rect">
            <a:avLst/>
          </a:prstGeom>
          <a:noFill/>
          <a:ln w="9525">
            <a:noFill/>
          </a:ln>
        </p:spPr>
      </p:pic>
      <p:sp>
        <p:nvSpPr>
          <p:cNvPr id="6" name="文本框 5"/>
          <p:cNvSpPr txBox="1"/>
          <p:nvPr/>
        </p:nvSpPr>
        <p:spPr>
          <a:xfrm>
            <a:off x="1109345" y="1714500"/>
            <a:ext cx="3048000" cy="3169285"/>
          </a:xfrm>
          <a:prstGeom prst="rect">
            <a:avLst/>
          </a:prstGeom>
          <a:noFill/>
        </p:spPr>
        <p:txBody>
          <a:bodyPr wrap="square" rtlCol="0">
            <a:spAutoFit/>
          </a:bodyPr>
          <a:p>
            <a:pPr indent="0" fontAlgn="auto">
              <a:lnSpc>
                <a:spcPts val="4000"/>
              </a:lnSpc>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1.食物来源</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0" fontAlgn="auto">
              <a:lnSpc>
                <a:spcPts val="4000"/>
              </a:lnSpc>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⒉经济价值</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0" fontAlgn="auto">
              <a:lnSpc>
                <a:spcPts val="4000"/>
              </a:lnSpc>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3.生态价值</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0" fontAlgn="auto">
              <a:lnSpc>
                <a:spcPts val="4000"/>
              </a:lnSpc>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4.观赏价值</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0" fontAlgn="auto">
              <a:lnSpc>
                <a:spcPts val="4000"/>
              </a:lnSpc>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5.药用价值</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0" fontAlgn="auto">
              <a:lnSpc>
                <a:spcPts val="4000"/>
              </a:lnSpc>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6.文化价值</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750" fill="hold">
                                          <p:stCondLst>
                                            <p:cond delay="0"/>
                                          </p:stCondLst>
                                        </p:cTn>
                                        <p:tgtEl>
                                          <p:spTgt spid="6">
                                            <p:txEl>
                                              <p:pRg st="0" end="0"/>
                                            </p:txEl>
                                          </p:spTgt>
                                        </p:tgtEl>
                                        <p:attrNameLst>
                                          <p:attrName>style.visibility</p:attrName>
                                        </p:attrNameLst>
                                      </p:cBhvr>
                                      <p:to>
                                        <p:strVal val="visible"/>
                                      </p:to>
                                    </p:set>
                                    <p:anim calcmode="lin" valueType="num">
                                      <p:cBhvr additive="base">
                                        <p:cTn id="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750" fill="hold">
                                          <p:stCondLst>
                                            <p:cond delay="0"/>
                                          </p:stCondLst>
                                        </p:cTn>
                                        <p:tgtEl>
                                          <p:spTgt spid="6">
                                            <p:txEl>
                                              <p:pRg st="1" end="1"/>
                                            </p:txEl>
                                          </p:spTgt>
                                        </p:tgtEl>
                                        <p:attrNameLst>
                                          <p:attrName>style.visibility</p:attrName>
                                        </p:attrNameLst>
                                      </p:cBhvr>
                                      <p:to>
                                        <p:strVal val="visible"/>
                                      </p:to>
                                    </p:set>
                                    <p:anim calcmode="lin" valueType="num">
                                      <p:cBhvr additive="base">
                                        <p:cTn id="12" dur="75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750" fill="hold">
                                          <p:stCondLst>
                                            <p:cond delay="0"/>
                                          </p:stCondLst>
                                        </p:cTn>
                                        <p:tgtEl>
                                          <p:spTgt spid="6">
                                            <p:txEl>
                                              <p:pRg st="2" end="2"/>
                                            </p:txEl>
                                          </p:spTgt>
                                        </p:tgtEl>
                                        <p:attrNameLst>
                                          <p:attrName>style.visibility</p:attrName>
                                        </p:attrNameLst>
                                      </p:cBhvr>
                                      <p:to>
                                        <p:strVal val="visible"/>
                                      </p:to>
                                    </p:set>
                                    <p:anim calcmode="lin" valueType="num">
                                      <p:cBhvr additive="base">
                                        <p:cTn id="17" dur="75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750" fill="hold">
                                          <p:stCondLst>
                                            <p:cond delay="0"/>
                                          </p:stCondLst>
                                        </p:cTn>
                                        <p:tgtEl>
                                          <p:spTgt spid="6">
                                            <p:txEl>
                                              <p:pRg st="3" end="3"/>
                                            </p:txEl>
                                          </p:spTgt>
                                        </p:tgtEl>
                                        <p:attrNameLst>
                                          <p:attrName>style.visibility</p:attrName>
                                        </p:attrNameLst>
                                      </p:cBhvr>
                                      <p:to>
                                        <p:strVal val="visible"/>
                                      </p:to>
                                    </p:set>
                                    <p:anim calcmode="lin" valueType="num">
                                      <p:cBhvr additive="base">
                                        <p:cTn id="22" dur="75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75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nodeType="afterEffect">
                                  <p:stCondLst>
                                    <p:cond delay="0"/>
                                  </p:stCondLst>
                                  <p:childTnLst>
                                    <p:set>
                                      <p:cBhvr>
                                        <p:cTn id="26" dur="750" fill="hold">
                                          <p:stCondLst>
                                            <p:cond delay="0"/>
                                          </p:stCondLst>
                                        </p:cTn>
                                        <p:tgtEl>
                                          <p:spTgt spid="6">
                                            <p:txEl>
                                              <p:pRg st="4" end="4"/>
                                            </p:txEl>
                                          </p:spTgt>
                                        </p:tgtEl>
                                        <p:attrNameLst>
                                          <p:attrName>style.visibility</p:attrName>
                                        </p:attrNameLst>
                                      </p:cBhvr>
                                      <p:to>
                                        <p:strVal val="visible"/>
                                      </p:to>
                                    </p:set>
                                    <p:anim calcmode="lin" valueType="num">
                                      <p:cBhvr additive="base">
                                        <p:cTn id="27" dur="75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fill="hold" nodeType="afterEffect">
                                  <p:stCondLst>
                                    <p:cond delay="0"/>
                                  </p:stCondLst>
                                  <p:childTnLst>
                                    <p:set>
                                      <p:cBhvr>
                                        <p:cTn id="31" dur="750" fill="hold">
                                          <p:stCondLst>
                                            <p:cond delay="0"/>
                                          </p:stCondLst>
                                        </p:cTn>
                                        <p:tgtEl>
                                          <p:spTgt spid="6">
                                            <p:txEl>
                                              <p:pRg st="5" end="5"/>
                                            </p:txEl>
                                          </p:spTgt>
                                        </p:tgtEl>
                                        <p:attrNameLst>
                                          <p:attrName>style.visibility</p:attrName>
                                        </p:attrNameLst>
                                      </p:cBhvr>
                                      <p:to>
                                        <p:strVal val="visible"/>
                                      </p:to>
                                    </p:set>
                                    <p:anim calcmode="lin" valueType="num">
                                      <p:cBhvr additive="base">
                                        <p:cTn id="32" dur="75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75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19513" y="1019175"/>
            <a:ext cx="1452563" cy="1243013"/>
          </a:xfrm>
          <a:prstGeom prst="rect">
            <a:avLst/>
          </a:prstGeom>
          <a:noFill/>
        </p:spPr>
        <p:txBody>
          <a:bodyPr wrap="square" rtlCol="0" anchor="ctr"/>
          <a:lstStyle/>
          <a:p>
            <a:pPr marL="0" indent="0" algn="ctr">
              <a:buNone/>
            </a:pPr>
            <a:r>
              <a:rPr lang="en-US" sz="5760" b="1" dirty="0">
                <a:solidFill>
                  <a:srgbClr val="FFFFFF"/>
                </a:solidFill>
                <a:latin typeface="Noto Sans SC" pitchFamily="34" charset="0"/>
                <a:ea typeface="Noto Sans SC" pitchFamily="34" charset="-122"/>
                <a:cs typeface="Noto Sans SC" pitchFamily="34" charset="-120"/>
              </a:rPr>
              <a:t>05</a:t>
            </a:r>
            <a:endParaRPr lang="en-US" sz="5760" dirty="0"/>
          </a:p>
        </p:txBody>
      </p:sp>
      <p:sp>
        <p:nvSpPr>
          <p:cNvPr id="3" name="Text 1"/>
          <p:cNvSpPr/>
          <p:nvPr/>
        </p:nvSpPr>
        <p:spPr>
          <a:xfrm>
            <a:off x="1209675" y="3052763"/>
            <a:ext cx="6568440" cy="1219200"/>
          </a:xfrm>
          <a:prstGeom prst="rect">
            <a:avLst/>
          </a:prstGeom>
          <a:noFill/>
        </p:spPr>
        <p:txBody>
          <a:bodyPr wrap="square" rtlCol="0" anchor="t"/>
          <a:lstStyle/>
          <a:p>
            <a:pPr marL="0" indent="0" algn="ctr">
              <a:buNone/>
            </a:pPr>
            <a:r>
              <a:rPr lang="en-US" sz="4000" b="1" dirty="0">
                <a:solidFill>
                  <a:schemeClr val="accent6"/>
                </a:solidFill>
                <a:latin typeface="华文新魏" panose="02010800040101010101" charset="-122"/>
                <a:ea typeface="华文新魏" panose="02010800040101010101" charset="-122"/>
                <a:cs typeface="Noto Sans SC" pitchFamily="34" charset="-120"/>
              </a:rPr>
              <a:t>种子植物的生态角色</a:t>
            </a:r>
            <a:endParaRPr lang="en-US" sz="4000" b="1" dirty="0">
              <a:solidFill>
                <a:schemeClr val="accent6"/>
              </a:solidFill>
              <a:latin typeface="华文新魏" panose="02010800040101010101" charset="-122"/>
              <a:ea typeface="华文新魏" panose="02010800040101010101" charset="-122"/>
              <a:cs typeface="Noto Sans SC"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0"/>
            <a:ext cx="9144000" cy="5143500"/>
          </a:xfrm>
          <a:prstGeom prst="rect">
            <a:avLst/>
          </a:prstGeom>
        </p:spPr>
      </p:pic>
      <p:sp>
        <p:nvSpPr>
          <p:cNvPr id="3" name="Text 0"/>
          <p:cNvSpPr/>
          <p:nvPr/>
        </p:nvSpPr>
        <p:spPr>
          <a:xfrm>
            <a:off x="2875280" y="1422400"/>
            <a:ext cx="3213735" cy="2677795"/>
          </a:xfrm>
          <a:prstGeom prst="rect">
            <a:avLst/>
          </a:prstGeom>
          <a:noFill/>
        </p:spPr>
        <p:txBody>
          <a:bodyPr wrap="square" rtlCol="0" anchor="t"/>
          <a:lstStyle/>
          <a:p>
            <a:pPr indent="0" algn="l" fontAlgn="auto">
              <a:lnSpc>
                <a:spcPts val="2500"/>
              </a:lnSpc>
              <a:buNone/>
            </a:pPr>
            <a:r>
              <a:rPr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环境作用:</a:t>
            </a:r>
            <a:br>
              <a:rPr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br>
            <a:r>
              <a:rPr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 </a:t>
            </a:r>
            <a:r>
              <a:rPr lang="en-US"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   </a:t>
            </a:r>
            <a:r>
              <a:rPr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光合作用、氧气释放、固定二氧化碳
</a:t>
            </a:r>
            <a:endParaRPr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0" algn="l" fontAlgn="auto">
              <a:lnSpc>
                <a:spcPts val="2500"/>
              </a:lnSpc>
              <a:buNone/>
            </a:pPr>
            <a:r>
              <a:rPr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生态系统:</a:t>
            </a:r>
            <a:br>
              <a:rPr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br>
            <a:r>
              <a:rPr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 </a:t>
            </a:r>
            <a:r>
              <a:rPr lang="en-US"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   </a:t>
            </a:r>
            <a:r>
              <a:rPr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构成森林、草原等生态系统的主要植物，提供栖息地
</a:t>
            </a:r>
            <a:endParaRPr lang="en-US" sz="14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p:txBody>
      </p:sp>
      <p:pic>
        <p:nvPicPr>
          <p:cNvPr id="110" name="图片 109"/>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rot="21180000">
            <a:off x="7337425" y="2739390"/>
            <a:ext cx="1513840" cy="1945005"/>
          </a:xfrm>
          <a:prstGeom prst="rect">
            <a:avLst/>
          </a:prstGeom>
          <a:noFill/>
          <a:ln w="9525">
            <a:noFill/>
          </a:ln>
        </p:spPr>
      </p:pic>
      <p:sp>
        <p:nvSpPr>
          <p:cNvPr id="5" name="文本框 4"/>
          <p:cNvSpPr txBox="1"/>
          <p:nvPr/>
        </p:nvSpPr>
        <p:spPr>
          <a:xfrm rot="21360000">
            <a:off x="542925" y="4052570"/>
            <a:ext cx="7132320" cy="521970"/>
          </a:xfrm>
          <a:prstGeom prst="rect">
            <a:avLst/>
          </a:prstGeom>
          <a:noFill/>
        </p:spPr>
        <p:txBody>
          <a:bodyPr wrap="square" rtlCol="0">
            <a:spAutoFit/>
          </a:bodyPr>
          <a:p>
            <a:r>
              <a:rPr sz="2800" dirty="0">
                <a:solidFill>
                  <a:schemeClr val="accent1"/>
                </a:solidFill>
                <a:effectLst>
                  <a:outerShdw blurRad="38100" dist="25400" dir="5400000" algn="ctr" rotWithShape="0">
                    <a:srgbClr val="6E747A">
                      <a:alpha val="43000"/>
                    </a:srgbClr>
                  </a:outerShdw>
                </a:effectLst>
                <a:latin typeface="华文新魏" panose="02010800040101010101" charset="-122"/>
                <a:ea typeface="华文新魏" panose="02010800040101010101" charset="-122"/>
                <a:cs typeface="华文新魏" panose="02010800040101010101" charset="-122"/>
                <a:sym typeface="+mn-ea"/>
              </a:rPr>
              <a:t>种子植物这么重要，那我们要如何保护它呢</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p:cTn id="13" dur="1000" fill="hold"/>
                                        <p:tgtEl>
                                          <p:spTgt spid="110"/>
                                        </p:tgtEl>
                                        <p:attrNameLst>
                                          <p:attrName>ppt_w</p:attrName>
                                        </p:attrNameLst>
                                      </p:cBhvr>
                                      <p:tavLst>
                                        <p:tav tm="0">
                                          <p:val>
                                            <p:fltVal val="0"/>
                                          </p:val>
                                        </p:tav>
                                        <p:tav tm="100000">
                                          <p:val>
                                            <p:strVal val="#ppt_w"/>
                                          </p:val>
                                        </p:tav>
                                      </p:tavLst>
                                    </p:anim>
                                    <p:anim calcmode="lin" valueType="num">
                                      <p:cBhvr>
                                        <p:cTn id="14" dur="1000" fill="hold"/>
                                        <p:tgtEl>
                                          <p:spTgt spid="110"/>
                                        </p:tgtEl>
                                        <p:attrNameLst>
                                          <p:attrName>ppt_h</p:attrName>
                                        </p:attrNameLst>
                                      </p:cBhvr>
                                      <p:tavLst>
                                        <p:tav tm="0">
                                          <p:val>
                                            <p:fltVal val="0"/>
                                          </p:val>
                                        </p:tav>
                                        <p:tav tm="100000">
                                          <p:val>
                                            <p:strVal val="#ppt_h"/>
                                          </p:val>
                                        </p:tav>
                                      </p:tavLst>
                                    </p:anim>
                                    <p:anim calcmode="lin" valueType="num">
                                      <p:cBhvr>
                                        <p:cTn id="15" dur="1000" fill="hold"/>
                                        <p:tgtEl>
                                          <p:spTgt spid="110"/>
                                        </p:tgtEl>
                                        <p:attrNameLst>
                                          <p:attrName>style.rotation</p:attrName>
                                        </p:attrNameLst>
                                      </p:cBhvr>
                                      <p:tavLst>
                                        <p:tav tm="0">
                                          <p:val>
                                            <p:fltVal val="90"/>
                                          </p:val>
                                        </p:tav>
                                        <p:tav tm="100000">
                                          <p:val>
                                            <p:fltVal val="0"/>
                                          </p:val>
                                        </p:tav>
                                      </p:tavLst>
                                    </p:anim>
                                    <p:animEffect transition="in" filter="fade">
                                      <p:cBhvr>
                                        <p:cTn id="16"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19513" y="1019175"/>
            <a:ext cx="1452563" cy="1243013"/>
          </a:xfrm>
          <a:prstGeom prst="rect">
            <a:avLst/>
          </a:prstGeom>
          <a:noFill/>
        </p:spPr>
        <p:txBody>
          <a:bodyPr wrap="square" rtlCol="0" anchor="ctr"/>
          <a:lstStyle/>
          <a:p>
            <a:pPr marL="0" indent="0" algn="ctr">
              <a:buNone/>
            </a:pPr>
            <a:r>
              <a:rPr lang="en-US" sz="5760" b="1" dirty="0">
                <a:solidFill>
                  <a:srgbClr val="FFFFFF"/>
                </a:solidFill>
                <a:latin typeface="Noto Sans SC" pitchFamily="34" charset="0"/>
                <a:ea typeface="Noto Sans SC" pitchFamily="34" charset="-122"/>
                <a:cs typeface="Noto Sans SC" pitchFamily="34" charset="-120"/>
              </a:rPr>
              <a:t>06</a:t>
            </a:r>
            <a:endParaRPr lang="en-US" sz="5760" dirty="0"/>
          </a:p>
        </p:txBody>
      </p:sp>
      <p:sp>
        <p:nvSpPr>
          <p:cNvPr id="3" name="Text 1"/>
          <p:cNvSpPr/>
          <p:nvPr/>
        </p:nvSpPr>
        <p:spPr>
          <a:xfrm>
            <a:off x="1209675" y="3052763"/>
            <a:ext cx="6568440" cy="1219200"/>
          </a:xfrm>
          <a:prstGeom prst="rect">
            <a:avLst/>
          </a:prstGeom>
          <a:noFill/>
        </p:spPr>
        <p:txBody>
          <a:bodyPr wrap="square" rtlCol="0" anchor="t"/>
          <a:lstStyle/>
          <a:p>
            <a:pPr marL="0" indent="0" algn="ctr">
              <a:buNone/>
            </a:pPr>
            <a:r>
              <a:rPr lang="en-US" sz="4000" b="1" dirty="0">
                <a:solidFill>
                  <a:schemeClr val="accent6"/>
                </a:solidFill>
                <a:latin typeface="华文新魏" panose="02010800040101010101" charset="-122"/>
                <a:ea typeface="华文新魏" panose="02010800040101010101" charset="-122"/>
                <a:cs typeface="Noto Sans SC" pitchFamily="34" charset="-120"/>
              </a:rPr>
              <a:t>种子植物的</a:t>
            </a:r>
            <a:r>
              <a:rPr lang="zh-CN" altLang="en-US" sz="4000" b="1" dirty="0">
                <a:solidFill>
                  <a:schemeClr val="accent6"/>
                </a:solidFill>
                <a:latin typeface="华文新魏" panose="02010800040101010101" charset="-122"/>
                <a:ea typeface="华文新魏" panose="02010800040101010101" charset="-122"/>
                <a:cs typeface="Noto Sans SC" pitchFamily="34" charset="-120"/>
              </a:rPr>
              <a:t>多样性及保护</a:t>
            </a:r>
            <a:endParaRPr lang="zh-CN" altLang="en-US" sz="4000" b="1" dirty="0">
              <a:solidFill>
                <a:schemeClr val="accent6"/>
              </a:solidFill>
              <a:latin typeface="华文新魏" panose="02010800040101010101" charset="-122"/>
              <a:ea typeface="华文新魏" panose="02010800040101010101" charset="-122"/>
              <a:cs typeface="Noto Sans SC"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0"/>
            <a:ext cx="9138285" cy="2959100"/>
          </a:xfrm>
          <a:prstGeom prst="rect">
            <a:avLst/>
          </a:prstGeom>
          <a:noFill/>
        </p:spPr>
        <p:txBody>
          <a:bodyPr wrap="square" rtlCol="0">
            <a:noAutofit/>
          </a:bodyPr>
          <a:p>
            <a:pPr marL="342900" indent="-342900" fontAlgn="auto">
              <a:lnSpc>
                <a:spcPct val="150000"/>
              </a:lnSpc>
              <a:buFont typeface="Arial" panose="020B0604020202020204" pitchFamily="34" charset="0"/>
              <a:buChar char="•"/>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防止物种灭绝</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457200" fontAlgn="auto">
              <a:lnSpc>
                <a:spcPct val="150000"/>
              </a:lnSpc>
              <a:buFont typeface="Arial" panose="020B0604020202020204" pitchFamily="34" charset="0"/>
              <a:buNone/>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通过设立自然保护区、禁止非法采挖和贩卖等措施，可以有效地防止种子植物的灭绝。</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marL="342900" indent="-342900" fontAlgn="auto">
              <a:lnSpc>
                <a:spcPct val="150000"/>
              </a:lnSpc>
              <a:buFont typeface="Arial" panose="020B0604020202020204" pitchFamily="34" charset="0"/>
              <a:buChar char="•"/>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促进可持续利用</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457200" fontAlgn="auto">
              <a:lnSpc>
                <a:spcPct val="150000"/>
              </a:lnSpc>
              <a:buFont typeface="Arial" panose="020B0604020202020204" pitchFamily="34" charset="0"/>
              <a:buNone/>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在保护的同时，还要合理利用种子植物资源，实现可持续发展。</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marL="342900" indent="-342900" fontAlgn="auto">
              <a:lnSpc>
                <a:spcPct val="150000"/>
              </a:lnSpc>
              <a:buFont typeface="Arial" panose="020B0604020202020204" pitchFamily="34" charset="0"/>
              <a:buChar char="•"/>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加强宣传教育</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457200" fontAlgn="auto">
              <a:lnSpc>
                <a:spcPct val="150000"/>
              </a:lnSpc>
              <a:buFont typeface="Arial" panose="020B0604020202020204" pitchFamily="34" charset="0"/>
              <a:buNone/>
            </a:pP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p:txBody>
      </p:sp>
      <p:pic>
        <p:nvPicPr>
          <p:cNvPr id="111" name="图片 110"/>
          <p:cNvPicPr>
            <a:picLocks noChangeAspect="1"/>
          </p:cNvPicPr>
          <p:nvPr/>
        </p:nvPicPr>
        <p:blipFill>
          <a:blip r:embed="rId1"/>
          <a:srcRect l="5055" r="3912" b="6659"/>
          <a:stretch>
            <a:fillRect/>
          </a:stretch>
        </p:blipFill>
        <p:spPr>
          <a:xfrm>
            <a:off x="4690110" y="2455545"/>
            <a:ext cx="4448175" cy="2687955"/>
          </a:xfrm>
          <a:prstGeom prst="rect">
            <a:avLst/>
          </a:prstGeom>
          <a:noFill/>
          <a:ln w="9525">
            <a:noFill/>
          </a:ln>
        </p:spPr>
      </p:pic>
      <p:sp>
        <p:nvSpPr>
          <p:cNvPr id="8" name="文本框 7"/>
          <p:cNvSpPr txBox="1"/>
          <p:nvPr/>
        </p:nvSpPr>
        <p:spPr>
          <a:xfrm>
            <a:off x="90805" y="2788920"/>
            <a:ext cx="4599305" cy="1938020"/>
          </a:xfrm>
          <a:prstGeom prst="rect">
            <a:avLst/>
          </a:prstGeom>
          <a:noFill/>
        </p:spPr>
        <p:txBody>
          <a:bodyPr wrap="square" rtlCol="0">
            <a:spAutoFit/>
          </a:bodyPr>
          <a:p>
            <a:pPr indent="457200" algn="l">
              <a:lnSpc>
                <a:spcPct val="150000"/>
              </a:lnSpc>
              <a:buFont typeface="Arial" panose="020B0604020202020204" pitchFamily="34" charset="0"/>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提高公众对种子植物保护的意识是保护工作的关键。通过宣传教育，可以让更多人了解种子植物的重要性和保护意义，从而积极参与到保护行动中来。</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750" fill="hold">
                                          <p:stCondLst>
                                            <p:cond delay="0"/>
                                          </p:stCondLst>
                                        </p:cTn>
                                        <p:tgtEl>
                                          <p:spTgt spid="6">
                                            <p:txEl>
                                              <p:pRg st="0" end="0"/>
                                            </p:txEl>
                                          </p:spTgt>
                                        </p:tgtEl>
                                        <p:attrNameLst>
                                          <p:attrName>style.visibility</p:attrName>
                                        </p:attrNameLst>
                                      </p:cBhvr>
                                      <p:to>
                                        <p:strVal val="visible"/>
                                      </p:to>
                                    </p:set>
                                    <p:anim calcmode="lin" valueType="num">
                                      <p:cBhvr additive="base">
                                        <p:cTn id="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 presetClass="entr" presetSubtype="4" fill="hold"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 calcmode="lin" valueType="num">
                                      <p:cBhvr additive="base">
                                        <p:cTn id="1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250"/>
                                  </p:stCondLst>
                                  <p:childTnLst>
                                    <p:set>
                                      <p:cBhvr>
                                        <p:cTn id="28" dur="750" fill="hold">
                                          <p:stCondLst>
                                            <p:cond delay="0"/>
                                          </p:stCondLst>
                                        </p:cTn>
                                        <p:tgtEl>
                                          <p:spTgt spid="6">
                                            <p:txEl>
                                              <p:pRg st="4" end="4"/>
                                            </p:txEl>
                                          </p:spTgt>
                                        </p:tgtEl>
                                        <p:attrNameLst>
                                          <p:attrName>style.visibility</p:attrName>
                                        </p:attrNameLst>
                                      </p:cBhvr>
                                      <p:to>
                                        <p:strVal val="visible"/>
                                      </p:to>
                                    </p:set>
                                    <p:anim calcmode="lin" valueType="num">
                                      <p:cBhvr additive="base">
                                        <p:cTn id="29" dur="75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0" dur="75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31" fill="hold">
                            <p:stCondLst>
                              <p:cond delay="1250"/>
                            </p:stCondLst>
                            <p:childTnLst>
                              <p:par>
                                <p:cTn id="32" presetID="2" presetClass="entr" presetSubtype="4" fill="hold" nodeType="afterEffect">
                                  <p:stCondLst>
                                    <p:cond delay="0"/>
                                  </p:stCondLst>
                                  <p:childTnLst>
                                    <p:set>
                                      <p:cBhvr>
                                        <p:cTn id="33" dur="750" fill="hold">
                                          <p:stCondLst>
                                            <p:cond delay="0"/>
                                          </p:stCondLst>
                                        </p:cTn>
                                        <p:tgtEl>
                                          <p:spTgt spid="8">
                                            <p:txEl>
                                              <p:pRg st="0" end="0"/>
                                            </p:txEl>
                                          </p:spTgt>
                                        </p:tgtEl>
                                        <p:attrNameLst>
                                          <p:attrName>style.visibility</p:attrName>
                                        </p:attrNameLst>
                                      </p:cBhvr>
                                      <p:to>
                                        <p:strVal val="visible"/>
                                      </p:to>
                                    </p:set>
                                    <p:anim calcmode="lin" valueType="num">
                                      <p:cBhvr additive="base">
                                        <p:cTn id="34"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5"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270250" y="423863"/>
            <a:ext cx="4667250" cy="828675"/>
          </a:xfrm>
          <a:prstGeom prst="rect">
            <a:avLst/>
          </a:prstGeom>
          <a:noFill/>
        </p:spPr>
        <p:txBody>
          <a:bodyPr wrap="square" rtlCol="0" anchor="ctr"/>
          <a:lstStyle/>
          <a:p>
            <a:pPr marL="0" indent="0">
              <a:buNone/>
            </a:pPr>
            <a:r>
              <a:rPr lang="en-US" sz="4400" b="1" dirty="0">
                <a:solidFill>
                  <a:schemeClr val="accent6"/>
                </a:solidFill>
                <a:latin typeface="Noto Sans SC" pitchFamily="34" charset="0"/>
                <a:ea typeface="Noto Sans SC" pitchFamily="34" charset="-122"/>
                <a:cs typeface="Noto Sans SC" pitchFamily="34" charset="-120"/>
              </a:rPr>
              <a:t>CONTENTS</a:t>
            </a:r>
            <a:endParaRPr lang="en-US" sz="4400" b="1" dirty="0">
              <a:solidFill>
                <a:schemeClr val="accent6"/>
              </a:solidFill>
              <a:latin typeface="Noto Sans SC" pitchFamily="34" charset="0"/>
              <a:ea typeface="Noto Sans SC" pitchFamily="34" charset="-122"/>
              <a:cs typeface="Noto Sans SC" pitchFamily="34" charset="-120"/>
            </a:endParaRPr>
          </a:p>
        </p:txBody>
      </p:sp>
      <p:sp>
        <p:nvSpPr>
          <p:cNvPr id="3" name="Text 1"/>
          <p:cNvSpPr/>
          <p:nvPr/>
        </p:nvSpPr>
        <p:spPr>
          <a:xfrm>
            <a:off x="3644900" y="1487488"/>
            <a:ext cx="4667250" cy="3219450"/>
          </a:xfrm>
          <a:prstGeom prst="rect">
            <a:avLst/>
          </a:prstGeom>
          <a:noFill/>
        </p:spPr>
        <p:txBody>
          <a:bodyPr wrap="square" rtlCol="0" anchor="t"/>
          <a:lstStyle/>
          <a:p>
            <a:pPr marL="342900" indent="-342900" algn="l">
              <a:lnSpc>
                <a:spcPct val="150000"/>
              </a:lnSpc>
              <a:buSzPct val="100000"/>
              <a:buChar char="•"/>
            </a:pPr>
            <a:r>
              <a:rPr lang="en-US" sz="2400" dirty="0">
                <a:solidFill>
                  <a:schemeClr val="accent6"/>
                </a:solidFill>
                <a:latin typeface="华文新魏" panose="02010800040101010101" charset="-122"/>
                <a:ea typeface="华文新魏" panose="02010800040101010101" charset="-122"/>
                <a:cs typeface="Noto Sans SC" pitchFamily="34" charset="-120"/>
              </a:rPr>
              <a:t>种子植物</a:t>
            </a:r>
            <a:r>
              <a:rPr lang="zh-CN" altLang="en-US" sz="2400" dirty="0">
                <a:solidFill>
                  <a:schemeClr val="accent6"/>
                </a:solidFill>
                <a:latin typeface="华文新魏" panose="02010800040101010101" charset="-122"/>
                <a:ea typeface="华文新魏" panose="02010800040101010101" charset="-122"/>
                <a:cs typeface="Noto Sans SC" pitchFamily="34" charset="-120"/>
              </a:rPr>
              <a:t>简介</a:t>
            </a:r>
            <a:endParaRPr lang="zh-CN" altLang="en-US" sz="2400" dirty="0">
              <a:solidFill>
                <a:schemeClr val="accent6"/>
              </a:solidFill>
              <a:latin typeface="华文新魏" panose="02010800040101010101" charset="-122"/>
              <a:ea typeface="华文新魏" panose="02010800040101010101" charset="-122"/>
              <a:cs typeface="Noto Sans SC" pitchFamily="34" charset="-120"/>
            </a:endParaRPr>
          </a:p>
          <a:p>
            <a:pPr marL="342900" indent="-342900" algn="l">
              <a:lnSpc>
                <a:spcPct val="150000"/>
              </a:lnSpc>
              <a:buSzPct val="100000"/>
              <a:buChar char="•"/>
            </a:pPr>
            <a:r>
              <a:rPr lang="zh-CN" altLang="en-US" sz="2400" dirty="0">
                <a:solidFill>
                  <a:schemeClr val="accent6"/>
                </a:solidFill>
                <a:latin typeface="华文新魏" panose="02010800040101010101" charset="-122"/>
                <a:ea typeface="华文新魏" panose="02010800040101010101" charset="-122"/>
                <a:cs typeface="Noto Sans SC" pitchFamily="34" charset="-120"/>
              </a:rPr>
              <a:t>裸子植物</a:t>
            </a:r>
            <a:endParaRPr lang="zh-CN" altLang="en-US" sz="2400" dirty="0">
              <a:solidFill>
                <a:schemeClr val="accent6"/>
              </a:solidFill>
              <a:latin typeface="华文新魏" panose="02010800040101010101" charset="-122"/>
              <a:ea typeface="华文新魏" panose="02010800040101010101" charset="-122"/>
              <a:cs typeface="Noto Sans SC" pitchFamily="34" charset="-120"/>
            </a:endParaRPr>
          </a:p>
          <a:p>
            <a:pPr marL="342900" indent="-342900" algn="l">
              <a:lnSpc>
                <a:spcPct val="150000"/>
              </a:lnSpc>
              <a:buSzPct val="100000"/>
              <a:buChar char="•"/>
            </a:pPr>
            <a:r>
              <a:rPr lang="zh-CN" altLang="en-US" sz="2400" dirty="0">
                <a:solidFill>
                  <a:schemeClr val="accent6"/>
                </a:solidFill>
                <a:latin typeface="华文新魏" panose="02010800040101010101" charset="-122"/>
                <a:ea typeface="华文新魏" panose="02010800040101010101" charset="-122"/>
                <a:cs typeface="Noto Sans SC" pitchFamily="34" charset="-120"/>
              </a:rPr>
              <a:t>被子植物</a:t>
            </a:r>
            <a:endParaRPr lang="zh-CN" altLang="en-US" sz="2400" dirty="0">
              <a:solidFill>
                <a:schemeClr val="accent6"/>
              </a:solidFill>
              <a:latin typeface="华文新魏" panose="02010800040101010101" charset="-122"/>
              <a:ea typeface="华文新魏" panose="02010800040101010101" charset="-122"/>
              <a:cs typeface="Noto Sans SC" pitchFamily="34" charset="-120"/>
            </a:endParaRPr>
          </a:p>
          <a:p>
            <a:pPr marL="342900" indent="-342900" algn="l">
              <a:lnSpc>
                <a:spcPct val="150000"/>
              </a:lnSpc>
              <a:buSzPct val="100000"/>
              <a:buChar char="•"/>
            </a:pPr>
            <a:r>
              <a:rPr lang="zh-CN" altLang="en-US" sz="2400" dirty="0">
                <a:solidFill>
                  <a:schemeClr val="accent6"/>
                </a:solidFill>
                <a:latin typeface="华文新魏" panose="02010800040101010101" charset="-122"/>
                <a:ea typeface="华文新魏" panose="02010800040101010101" charset="-122"/>
                <a:cs typeface="Noto Sans SC" pitchFamily="34" charset="-120"/>
              </a:rPr>
              <a:t>种子植物的生态角色</a:t>
            </a:r>
            <a:endParaRPr lang="zh-CN" altLang="en-US" sz="2400" dirty="0">
              <a:solidFill>
                <a:schemeClr val="accent6"/>
              </a:solidFill>
              <a:latin typeface="华文新魏" panose="02010800040101010101" charset="-122"/>
              <a:ea typeface="华文新魏" panose="02010800040101010101" charset="-122"/>
              <a:cs typeface="Noto Sans SC" pitchFamily="34" charset="-120"/>
            </a:endParaRPr>
          </a:p>
          <a:p>
            <a:pPr marL="342900" indent="-342900" algn="l">
              <a:lnSpc>
                <a:spcPct val="150000"/>
              </a:lnSpc>
              <a:buSzPct val="100000"/>
              <a:buChar char="•"/>
            </a:pPr>
            <a:r>
              <a:rPr lang="en-US" sz="2400" dirty="0">
                <a:solidFill>
                  <a:schemeClr val="accent6"/>
                </a:solidFill>
                <a:latin typeface="华文新魏" panose="02010800040101010101" charset="-122"/>
                <a:ea typeface="华文新魏" panose="02010800040101010101" charset="-122"/>
                <a:cs typeface="Noto Sans SC" pitchFamily="34" charset="-120"/>
              </a:rPr>
              <a:t>种子植物的</a:t>
            </a:r>
            <a:r>
              <a:rPr lang="zh-CN" altLang="en-US" sz="2400" dirty="0">
                <a:solidFill>
                  <a:schemeClr val="accent6"/>
                </a:solidFill>
                <a:latin typeface="华文新魏" panose="02010800040101010101" charset="-122"/>
                <a:ea typeface="华文新魏" panose="02010800040101010101" charset="-122"/>
                <a:cs typeface="Noto Sans SC" pitchFamily="34" charset="-120"/>
              </a:rPr>
              <a:t>多样性及保护</a:t>
            </a:r>
            <a:endParaRPr lang="en-US" sz="2400" dirty="0">
              <a:solidFill>
                <a:schemeClr val="accent6"/>
              </a:solidFill>
              <a:latin typeface="华文新魏" panose="02010800040101010101" charset="-122"/>
              <a:ea typeface="华文新魏" panose="02010800040101010101" charset="-122"/>
            </a:endParaRPr>
          </a:p>
          <a:p>
            <a:pPr indent="0" algn="l">
              <a:lnSpc>
                <a:spcPct val="150000"/>
              </a:lnSpc>
              <a:buSzPct val="100000"/>
              <a:buNone/>
            </a:pPr>
            <a:endParaRPr lang="en-US" sz="2400" dirty="0">
              <a:solidFill>
                <a:schemeClr val="accent6"/>
              </a:solidFill>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bldLst>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871788" y="1614488"/>
            <a:ext cx="3395663" cy="552450"/>
          </a:xfrm>
          <a:prstGeom prst="rect">
            <a:avLst/>
          </a:prstGeom>
          <a:noFill/>
        </p:spPr>
        <p:txBody>
          <a:bodyPr wrap="square" rtlCol="0" anchor="t"/>
          <a:lstStyle/>
          <a:p>
            <a:pPr marL="0" indent="0" algn="ctr">
              <a:buNone/>
            </a:pPr>
            <a:r>
              <a:rPr lang="en-US" sz="2560" b="1" dirty="0">
                <a:solidFill>
                  <a:srgbClr val="FFFFFF"/>
                </a:solidFill>
                <a:latin typeface="Noto Sans SC" pitchFamily="34" charset="0"/>
                <a:ea typeface="Noto Sans SC" pitchFamily="34" charset="-122"/>
                <a:cs typeface="Noto Sans SC" pitchFamily="34" charset="-120"/>
              </a:rPr>
              <a:t>THE END</a:t>
            </a:r>
            <a:endParaRPr lang="en-US" sz="2560" dirty="0"/>
          </a:p>
        </p:txBody>
      </p:sp>
      <p:sp>
        <p:nvSpPr>
          <p:cNvPr id="3" name="Text 1"/>
          <p:cNvSpPr/>
          <p:nvPr/>
        </p:nvSpPr>
        <p:spPr>
          <a:xfrm>
            <a:off x="2871788" y="2057400"/>
            <a:ext cx="3395663" cy="1033463"/>
          </a:xfrm>
          <a:prstGeom prst="rect">
            <a:avLst/>
          </a:prstGeom>
          <a:noFill/>
        </p:spPr>
        <p:txBody>
          <a:bodyPr wrap="square" rtlCol="0" anchor="t"/>
          <a:lstStyle/>
          <a:p>
            <a:pPr marL="0" indent="0" algn="ctr">
              <a:buNone/>
            </a:pPr>
            <a:r>
              <a:rPr lang="en-US" sz="4800" b="1" dirty="0">
                <a:solidFill>
                  <a:srgbClr val="FFFFFF"/>
                </a:solidFill>
                <a:latin typeface="Noto Sans SC" pitchFamily="34" charset="0"/>
                <a:ea typeface="Noto Sans SC" pitchFamily="34" charset="-122"/>
                <a:cs typeface="Noto Sans SC" pitchFamily="34" charset="-120"/>
              </a:rPr>
              <a:t>THANKS</a:t>
            </a:r>
            <a:endParaRPr lang="en-US" sz="4800" dirty="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38258" y="1019175"/>
            <a:ext cx="1452563" cy="1243013"/>
          </a:xfrm>
          <a:prstGeom prst="rect">
            <a:avLst/>
          </a:prstGeom>
          <a:noFill/>
        </p:spPr>
        <p:txBody>
          <a:bodyPr wrap="square" rtlCol="0" anchor="ctr"/>
          <a:lstStyle/>
          <a:p>
            <a:pPr marL="0" indent="0" algn="ctr">
              <a:buNone/>
            </a:pPr>
            <a:r>
              <a:rPr lang="en-US" sz="5760" b="1" dirty="0">
                <a:solidFill>
                  <a:srgbClr val="FFFFFF"/>
                </a:solidFill>
                <a:latin typeface="Noto Sans SC" pitchFamily="34" charset="0"/>
                <a:ea typeface="Noto Sans SC" pitchFamily="34" charset="-122"/>
                <a:cs typeface="Noto Sans SC" pitchFamily="34" charset="-120"/>
              </a:rPr>
              <a:t>01</a:t>
            </a:r>
            <a:endParaRPr lang="en-US" sz="5760" dirty="0"/>
          </a:p>
        </p:txBody>
      </p:sp>
      <p:sp>
        <p:nvSpPr>
          <p:cNvPr id="3" name="Text 1"/>
          <p:cNvSpPr/>
          <p:nvPr/>
        </p:nvSpPr>
        <p:spPr>
          <a:xfrm>
            <a:off x="2185670" y="3002280"/>
            <a:ext cx="4773295" cy="1219200"/>
          </a:xfrm>
          <a:prstGeom prst="rect">
            <a:avLst/>
          </a:prstGeom>
          <a:noFill/>
        </p:spPr>
        <p:txBody>
          <a:bodyPr wrap="square" rtlCol="0" anchor="t"/>
          <a:lstStyle/>
          <a:p>
            <a:pPr marL="0" indent="0" algn="ctr">
              <a:buNone/>
            </a:pPr>
            <a:r>
              <a:rPr lang="en-US" sz="4000" b="1" dirty="0">
                <a:solidFill>
                  <a:schemeClr val="accent6"/>
                </a:solidFill>
                <a:latin typeface="华文新魏" panose="02010800040101010101" charset="-122"/>
                <a:ea typeface="华文新魏" panose="02010800040101010101" charset="-122"/>
                <a:cs typeface="Noto Sans SC" pitchFamily="34" charset="-120"/>
              </a:rPr>
              <a:t>种子植物</a:t>
            </a:r>
            <a:r>
              <a:rPr lang="zh-CN" altLang="en-US" sz="4000" b="1" dirty="0">
                <a:solidFill>
                  <a:schemeClr val="accent6"/>
                </a:solidFill>
                <a:latin typeface="华文新魏" panose="02010800040101010101" charset="-122"/>
                <a:ea typeface="华文新魏" panose="02010800040101010101" charset="-122"/>
                <a:cs typeface="Noto Sans SC" pitchFamily="34" charset="-120"/>
              </a:rPr>
              <a:t>简介</a:t>
            </a:r>
            <a:endParaRPr lang="zh-CN" altLang="en-US" sz="4000" b="1" dirty="0">
              <a:solidFill>
                <a:schemeClr val="accent6"/>
              </a:solidFill>
              <a:latin typeface="华文新魏" panose="02010800040101010101" charset="-122"/>
              <a:ea typeface="华文新魏" panose="02010800040101010101" charset="-122"/>
              <a:cs typeface="Noto Sans SC" pitchFamily="34" charset="-12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940560" y="2391410"/>
            <a:ext cx="9144000" cy="5143500"/>
          </a:xfrm>
          <a:prstGeom prst="rect">
            <a:avLst/>
          </a:prstGeom>
        </p:spPr>
      </p:pic>
      <p:sp>
        <p:nvSpPr>
          <p:cNvPr id="4" name="Text 1"/>
          <p:cNvSpPr/>
          <p:nvPr/>
        </p:nvSpPr>
        <p:spPr>
          <a:xfrm>
            <a:off x="4462463" y="1319213"/>
            <a:ext cx="3667125" cy="3038475"/>
          </a:xfrm>
          <a:prstGeom prst="rect">
            <a:avLst/>
          </a:prstGeom>
          <a:noFill/>
        </p:spPr>
        <p:txBody>
          <a:bodyPr wrap="square" rtlCol="0" anchor="t"/>
          <a:lstStyle/>
          <a:p>
            <a:pPr marL="0" indent="0" algn="l">
              <a:lnSpc>
                <a:spcPct val="150000"/>
              </a:lnSpc>
              <a:buNone/>
            </a:pPr>
            <a:endParaRPr lang="en-US" sz="980" dirty="0"/>
          </a:p>
        </p:txBody>
      </p:sp>
      <p:sp>
        <p:nvSpPr>
          <p:cNvPr id="100" name="文本框 99"/>
          <p:cNvSpPr txBox="1"/>
          <p:nvPr/>
        </p:nvSpPr>
        <p:spPr>
          <a:xfrm>
            <a:off x="72390" y="890270"/>
            <a:ext cx="5974715" cy="3136900"/>
          </a:xfrm>
          <a:prstGeom prst="rect">
            <a:avLst/>
          </a:prstGeom>
          <a:noFill/>
          <a:ln w="9525">
            <a:noFill/>
          </a:ln>
        </p:spPr>
        <p:txBody>
          <a:bodyPr wrap="square">
            <a:noAutofit/>
          </a:bodyPr>
          <a:p>
            <a:pPr marL="285750" indent="-285750" fontAlgn="auto">
              <a:lnSpc>
                <a:spcPts val="6000"/>
              </a:lnSpc>
              <a:buFont typeface="Arial" panose="020B0604020202020204" pitchFamily="34" charset="0"/>
              <a:buChar char="•"/>
            </a:pPr>
            <a:r>
              <a:rPr lang="zh-CN" b="0">
                <a:latin typeface="华文新魏" panose="02010800040101010101" charset="-122"/>
                <a:ea typeface="华文新魏" panose="02010800040101010101" charset="-122"/>
              </a:rPr>
              <a:t>人们通常把由种子发育成的并且能够开花结出种子的绿色植物叫种子植物</a:t>
            </a:r>
            <a:endParaRPr lang="zh-CN" b="0">
              <a:latin typeface="华文新魏" panose="02010800040101010101" charset="-122"/>
              <a:ea typeface="华文新魏" panose="02010800040101010101" charset="-122"/>
            </a:endParaRPr>
          </a:p>
          <a:p>
            <a:pPr marL="285750" indent="-285750" fontAlgn="auto">
              <a:lnSpc>
                <a:spcPts val="6000"/>
              </a:lnSpc>
              <a:buFont typeface="Arial" panose="020B0604020202020204" pitchFamily="34" charset="0"/>
              <a:buChar char="•"/>
            </a:pPr>
            <a:r>
              <a:rPr lang="zh-CN" b="0">
                <a:latin typeface="华文新魏" panose="02010800040101010101" charset="-122"/>
                <a:ea typeface="华文新魏" panose="02010800040101010101" charset="-122"/>
              </a:rPr>
              <a:t>种子植物是地球上</a:t>
            </a:r>
            <a:r>
              <a:rPr lang="zh-CN" sz="2000" b="1">
                <a:latin typeface="华文新魏" panose="02010800040101010101" charset="-122"/>
                <a:ea typeface="华文新魏" panose="02010800040101010101" charset="-122"/>
              </a:rPr>
              <a:t>种类最多</a:t>
            </a:r>
            <a:r>
              <a:rPr lang="zh-CN" b="0">
                <a:latin typeface="华文新魏" panose="02010800040101010101" charset="-122"/>
                <a:ea typeface="华文新魏" panose="02010800040101010101" charset="-122"/>
              </a:rPr>
              <a:t>，</a:t>
            </a:r>
            <a:r>
              <a:rPr lang="zh-CN" sz="2000" b="1">
                <a:latin typeface="华文新魏" panose="02010800040101010101" charset="-122"/>
                <a:ea typeface="华文新魏" panose="02010800040101010101" charset="-122"/>
              </a:rPr>
              <a:t>进化程度最高</a:t>
            </a:r>
            <a:r>
              <a:rPr lang="zh-CN" b="0">
                <a:latin typeface="华文新魏" panose="02010800040101010101" charset="-122"/>
                <a:ea typeface="华文新魏" panose="02010800040101010101" charset="-122"/>
              </a:rPr>
              <a:t>的植物</a:t>
            </a:r>
            <a:endParaRPr lang="zh-CN" b="0">
              <a:latin typeface="华文新魏" panose="02010800040101010101" charset="-122"/>
              <a:ea typeface="华文新魏" panose="02010800040101010101" charset="-122"/>
            </a:endParaRPr>
          </a:p>
          <a:p>
            <a:pPr marL="285750" indent="-285750" fontAlgn="auto">
              <a:lnSpc>
                <a:spcPts val="6000"/>
              </a:lnSpc>
              <a:buFont typeface="Arial" panose="020B0604020202020204" pitchFamily="34" charset="0"/>
              <a:buChar char="•"/>
            </a:pPr>
            <a:r>
              <a:rPr lang="zh-CN" b="0">
                <a:latin typeface="华文新魏" panose="02010800040101010101" charset="-122"/>
                <a:ea typeface="华文新魏" panose="02010800040101010101" charset="-122"/>
              </a:rPr>
              <a:t>种子植物可分为裸子植物和被子植物</a:t>
            </a:r>
            <a:endParaRPr lang="zh-CN" altLang="en-US" b="0">
              <a:latin typeface="华文新魏" panose="02010800040101010101" charset="-122"/>
              <a:ea typeface="华文新魏" panose="02010800040101010101" charset="-122"/>
            </a:endParaRPr>
          </a:p>
        </p:txBody>
      </p:sp>
      <p:pic>
        <p:nvPicPr>
          <p:cNvPr id="101" name="图片 100"/>
          <p:cNvPicPr>
            <a:picLocks noChangeAspect="1"/>
          </p:cNvPicPr>
          <p:nvPr/>
        </p:nvPicPr>
        <p:blipFill>
          <a:blip r:embed="rId3"/>
          <a:stretch>
            <a:fillRect/>
          </a:stretch>
        </p:blipFill>
        <p:spPr>
          <a:xfrm>
            <a:off x="6047105" y="0"/>
            <a:ext cx="3088800" cy="2833252"/>
          </a:xfrm>
          <a:prstGeom prst="rect">
            <a:avLst/>
          </a:prstGeom>
          <a:noFill/>
          <a:ln w="9525">
            <a:noFill/>
          </a:ln>
        </p:spPr>
      </p:pic>
      <p:pic>
        <p:nvPicPr>
          <p:cNvPr id="102" name="图片 101"/>
          <p:cNvPicPr>
            <a:picLocks noChangeAspect="1"/>
          </p:cNvPicPr>
          <p:nvPr/>
        </p:nvPicPr>
        <p:blipFill>
          <a:blip r:embed="rId4"/>
          <a:stretch>
            <a:fillRect/>
          </a:stretch>
        </p:blipFill>
        <p:spPr>
          <a:xfrm>
            <a:off x="6047931" y="2833370"/>
            <a:ext cx="3088800" cy="2315442"/>
          </a:xfrm>
          <a:prstGeom prst="rect">
            <a:avLst/>
          </a:prstGeom>
          <a:noFill/>
          <a:ln w="9525">
            <a:noFill/>
          </a:ln>
        </p:spPr>
      </p:pic>
      <p:sp>
        <p:nvSpPr>
          <p:cNvPr id="10" name="Text 0"/>
          <p:cNvSpPr/>
          <p:nvPr/>
        </p:nvSpPr>
        <p:spPr>
          <a:xfrm rot="21120000">
            <a:off x="263525" y="163830"/>
            <a:ext cx="2679065" cy="1072515"/>
          </a:xfrm>
          <a:prstGeom prst="rect">
            <a:avLst/>
          </a:prstGeom>
          <a:noFill/>
        </p:spPr>
        <p:txBody>
          <a:bodyPr wrap="square" rtlCol="0" anchor="t"/>
          <a:p>
            <a:pPr marL="0" indent="0">
              <a:buNone/>
            </a:pPr>
            <a:r>
              <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rPr>
              <a:t>概述</a:t>
            </a:r>
            <a:endPar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box(in)">
                                      <p:cBhvr>
                                        <p:cTn id="7" dur="2000"/>
                                        <p:tgtEl>
                                          <p:spTgt spid="1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additive="base">
                                        <p:cTn id="12" dur="500" fill="hold"/>
                                        <p:tgtEl>
                                          <p:spTgt spid="101"/>
                                        </p:tgtEl>
                                        <p:attrNameLst>
                                          <p:attrName>ppt_x</p:attrName>
                                        </p:attrNameLst>
                                      </p:cBhvr>
                                      <p:tavLst>
                                        <p:tav tm="0">
                                          <p:val>
                                            <p:strVal val="#ppt_x"/>
                                          </p:val>
                                        </p:tav>
                                        <p:tav tm="100000">
                                          <p:val>
                                            <p:strVal val="#ppt_x"/>
                                          </p:val>
                                        </p:tav>
                                      </p:tavLst>
                                    </p:anim>
                                    <p:anim calcmode="lin" valueType="num">
                                      <p:cBhvr additive="base">
                                        <p:cTn id="13"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2"/>
                                        </p:tgtEl>
                                        <p:attrNameLst>
                                          <p:attrName>style.visibility</p:attrName>
                                        </p:attrNameLst>
                                      </p:cBhvr>
                                      <p:to>
                                        <p:strVal val="visible"/>
                                      </p:to>
                                    </p:set>
                                    <p:anim calcmode="lin" valueType="num">
                                      <p:cBhvr additive="base">
                                        <p:cTn id="18" dur="500" fill="hold"/>
                                        <p:tgtEl>
                                          <p:spTgt spid="102"/>
                                        </p:tgtEl>
                                        <p:attrNameLst>
                                          <p:attrName>ppt_x</p:attrName>
                                        </p:attrNameLst>
                                      </p:cBhvr>
                                      <p:tavLst>
                                        <p:tav tm="0">
                                          <p:val>
                                            <p:strVal val="#ppt_x"/>
                                          </p:val>
                                        </p:tav>
                                        <p:tav tm="100000">
                                          <p:val>
                                            <p:strVal val="#ppt_x"/>
                                          </p:val>
                                        </p:tav>
                                      </p:tavLst>
                                    </p:anim>
                                    <p:anim calcmode="lin" valueType="num">
                                      <p:cBhvr additive="base">
                                        <p:cTn id="19"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100">
                                            <p:txEl>
                                              <p:pRg st="1" end="1"/>
                                            </p:txEl>
                                          </p:spTgt>
                                        </p:tgtEl>
                                        <p:attrNameLst>
                                          <p:attrName>style.visibility</p:attrName>
                                        </p:attrNameLst>
                                      </p:cBhvr>
                                      <p:to>
                                        <p:strVal val="visible"/>
                                      </p:to>
                                    </p:set>
                                    <p:animEffect transition="in" filter="box(in)">
                                      <p:cBhvr>
                                        <p:cTn id="24" dur="2000"/>
                                        <p:tgtEl>
                                          <p:spTgt spid="100">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100">
                                            <p:txEl>
                                              <p:pRg st="2" end="2"/>
                                            </p:txEl>
                                          </p:spTgt>
                                        </p:tgtEl>
                                        <p:attrNameLst>
                                          <p:attrName>style.visibility</p:attrName>
                                        </p:attrNameLst>
                                      </p:cBhvr>
                                      <p:to>
                                        <p:strVal val="visible"/>
                                      </p:to>
                                    </p:set>
                                    <p:animEffect transition="in" filter="box(in)">
                                      <p:cBhvr>
                                        <p:cTn id="29" dur="2000"/>
                                        <p:tgtEl>
                                          <p:spTgt spid="1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75155" y="472440"/>
            <a:ext cx="9144000" cy="5143500"/>
          </a:xfrm>
          <a:prstGeom prst="rect">
            <a:avLst/>
          </a:prstGeom>
        </p:spPr>
      </p:pic>
      <p:sp>
        <p:nvSpPr>
          <p:cNvPr id="3" name="Text 0"/>
          <p:cNvSpPr/>
          <p:nvPr/>
        </p:nvSpPr>
        <p:spPr>
          <a:xfrm rot="21120000">
            <a:off x="263525" y="163830"/>
            <a:ext cx="2679065" cy="1072515"/>
          </a:xfrm>
          <a:prstGeom prst="rect">
            <a:avLst/>
          </a:prstGeom>
          <a:noFill/>
        </p:spPr>
        <p:txBody>
          <a:bodyPr wrap="square" rtlCol="0" anchor="t"/>
          <a:lstStyle/>
          <a:p>
            <a:pPr marL="0" indent="0">
              <a:buNone/>
            </a:pPr>
            <a:r>
              <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rPr>
              <a:t>基本特征</a:t>
            </a:r>
            <a:endPar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endParaRPr>
          </a:p>
        </p:txBody>
      </p:sp>
      <p:sp>
        <p:nvSpPr>
          <p:cNvPr id="4" name="Text 1"/>
          <p:cNvSpPr/>
          <p:nvPr/>
        </p:nvSpPr>
        <p:spPr>
          <a:xfrm>
            <a:off x="53975" y="1014095"/>
            <a:ext cx="4518025" cy="1073785"/>
          </a:xfrm>
          <a:prstGeom prst="rect">
            <a:avLst/>
          </a:prstGeom>
          <a:noFill/>
        </p:spPr>
        <p:txBody>
          <a:bodyPr wrap="square" rtlCol="0" anchor="t"/>
          <a:lstStyle/>
          <a:p>
            <a:pPr indent="0" algn="l" fontAlgn="auto">
              <a:lnSpc>
                <a:spcPts val="4700"/>
              </a:lnSpc>
              <a:buFont typeface="+mj-ea"/>
              <a:buNone/>
            </a:pPr>
            <a:r>
              <a:rPr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（1）</a:t>
            </a:r>
            <a:r>
              <a:rPr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体内有维管组织——韧皮部和木质部</a:t>
            </a:r>
            <a:endParaRPr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0" algn="l" fontAlgn="auto">
              <a:lnSpc>
                <a:spcPts val="4700"/>
              </a:lnSpc>
              <a:buFont typeface="+mj-ea"/>
              <a:buNone/>
            </a:pPr>
            <a:r>
              <a:rPr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（2）</a:t>
            </a:r>
            <a:r>
              <a:rPr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能产生种子并用种子繁殖</a:t>
            </a:r>
            <a:endParaRPr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457200" algn="l" fontAlgn="auto">
              <a:lnSpc>
                <a:spcPts val="3500"/>
              </a:lnSpc>
              <a:buClrTx/>
              <a:buSzTx/>
              <a:buFont typeface="+mj-ea"/>
            </a:pPr>
            <a:endParaRPr sz="16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457200" algn="l" fontAlgn="auto">
              <a:lnSpc>
                <a:spcPct val="150000"/>
              </a:lnSpc>
              <a:buFont typeface="+mj-ea"/>
              <a:buNone/>
            </a:pPr>
            <a:endParaRPr sz="16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p:txBody>
      </p:sp>
      <p:pic>
        <p:nvPicPr>
          <p:cNvPr id="104" name="图片 103"/>
          <p:cNvPicPr/>
          <p:nvPr/>
        </p:nvPicPr>
        <p:blipFill>
          <a:blip r:embed="rId3"/>
          <a:stretch>
            <a:fillRect/>
          </a:stretch>
        </p:blipFill>
        <p:spPr>
          <a:xfrm>
            <a:off x="4789805" y="901065"/>
            <a:ext cx="4354195" cy="3341370"/>
          </a:xfrm>
          <a:prstGeom prst="rect">
            <a:avLst/>
          </a:prstGeom>
          <a:noFill/>
          <a:ln w="9525">
            <a:noFill/>
          </a:ln>
        </p:spPr>
      </p:pic>
      <p:sp>
        <p:nvSpPr>
          <p:cNvPr id="8" name="文本框 7"/>
          <p:cNvSpPr txBox="1"/>
          <p:nvPr/>
        </p:nvSpPr>
        <p:spPr>
          <a:xfrm>
            <a:off x="159385" y="2299970"/>
            <a:ext cx="4505325" cy="2335530"/>
          </a:xfrm>
          <a:prstGeom prst="rect">
            <a:avLst/>
          </a:prstGeom>
          <a:noFill/>
        </p:spPr>
        <p:txBody>
          <a:bodyPr wrap="square" rtlCol="0">
            <a:spAutoFit/>
          </a:bodyPr>
          <a:p>
            <a:pPr indent="457200" algn="l">
              <a:lnSpc>
                <a:spcPts val="3500"/>
              </a:lnSpc>
              <a:buClrTx/>
              <a:buSzTx/>
              <a:buFont typeface="+mj-ea"/>
            </a:pPr>
            <a:r>
              <a:rPr sz="16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与种子出现有密切关系的是花粉管的产生，它将精子送到卵旁</a:t>
            </a:r>
            <a:r>
              <a:rPr lang="zh-CN" sz="16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sz="16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这样在受精这个十分重要的环节上，就不再受环境、水的限制</a:t>
            </a:r>
            <a:r>
              <a:rPr lang="zh-CN" sz="16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a:t>
            </a:r>
            <a:r>
              <a:rPr sz="16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rPr>
              <a:t>它们的孢子体发达，高度分化，并占绝对优势；相反配子体则极为简化，不能离开孢子体独立生活。</a:t>
            </a:r>
            <a:endParaRPr sz="16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blinds(horizontal)">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250" fill="hold">
                                          <p:stCondLst>
                                            <p:cond delay="0"/>
                                          </p:stCondLst>
                                        </p:cTn>
                                        <p:tgtEl>
                                          <p:spTgt spid="8">
                                            <p:txEl>
                                              <p:pRg st="0" end="0"/>
                                            </p:txEl>
                                          </p:spTgt>
                                        </p:tgtEl>
                                        <p:attrNameLst>
                                          <p:attrName>style.visibility</p:attrName>
                                        </p:attrNameLst>
                                      </p:cBhvr>
                                      <p:to>
                                        <p:strVal val="visible"/>
                                      </p:to>
                                    </p:set>
                                    <p:animEffect transition="in" filter="blinds(horizontal)">
                                      <p:cBhvr>
                                        <p:cTn id="22" dur="25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4462463" y="1319213"/>
            <a:ext cx="3667125" cy="3038475"/>
          </a:xfrm>
          <a:prstGeom prst="rect">
            <a:avLst/>
          </a:prstGeom>
          <a:noFill/>
        </p:spPr>
        <p:txBody>
          <a:bodyPr wrap="square" rtlCol="0" anchor="t"/>
          <a:lstStyle/>
          <a:p>
            <a:pPr marL="0" indent="0" algn="l">
              <a:lnSpc>
                <a:spcPct val="150000"/>
              </a:lnSpc>
              <a:buNone/>
            </a:pPr>
            <a:endParaRPr lang="en-US" sz="980" dirty="0"/>
          </a:p>
        </p:txBody>
      </p:sp>
      <p:sp>
        <p:nvSpPr>
          <p:cNvPr id="10" name="Text 0"/>
          <p:cNvSpPr/>
          <p:nvPr/>
        </p:nvSpPr>
        <p:spPr>
          <a:xfrm rot="21120000">
            <a:off x="295275" y="217170"/>
            <a:ext cx="1908175" cy="1072515"/>
          </a:xfrm>
          <a:prstGeom prst="rect">
            <a:avLst/>
          </a:prstGeom>
          <a:noFill/>
        </p:spPr>
        <p:txBody>
          <a:bodyPr wrap="square" rtlCol="0" anchor="t"/>
          <a:p>
            <a:pPr marL="0" indent="0">
              <a:buNone/>
            </a:pPr>
            <a:r>
              <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rPr>
              <a:t>发育</a:t>
            </a:r>
            <a:endPar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endParaRPr>
          </a:p>
        </p:txBody>
      </p:sp>
      <p:pic>
        <p:nvPicPr>
          <p:cNvPr id="5" name="图片 4"/>
          <p:cNvPicPr/>
          <p:nvPr/>
        </p:nvPicPr>
        <p:blipFill>
          <a:blip r:embed="rId1">
            <a:clrChange>
              <a:clrFrom>
                <a:srgbClr val="FFFFFF">
                  <a:alpha val="100000"/>
                </a:srgbClr>
              </a:clrFrom>
              <a:clrTo>
                <a:srgbClr val="FFFFFF">
                  <a:alpha val="100000"/>
                  <a:alpha val="0"/>
                </a:srgbClr>
              </a:clrTo>
            </a:clrChange>
          </a:blip>
          <a:srcRect l="6111" t="8336" r="8547" b="18651"/>
          <a:stretch>
            <a:fillRect/>
          </a:stretch>
        </p:blipFill>
        <p:spPr>
          <a:xfrm>
            <a:off x="1424305" y="887730"/>
            <a:ext cx="6309995" cy="37598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19513" y="1019175"/>
            <a:ext cx="1452563" cy="1243013"/>
          </a:xfrm>
          <a:prstGeom prst="rect">
            <a:avLst/>
          </a:prstGeom>
          <a:noFill/>
        </p:spPr>
        <p:txBody>
          <a:bodyPr wrap="square" rtlCol="0" anchor="ctr"/>
          <a:lstStyle/>
          <a:p>
            <a:pPr marL="0" indent="0" algn="ctr">
              <a:buNone/>
            </a:pPr>
            <a:r>
              <a:rPr lang="en-US" sz="5760" b="1" dirty="0">
                <a:solidFill>
                  <a:srgbClr val="FFFFFF"/>
                </a:solidFill>
                <a:latin typeface="Noto Sans SC" pitchFamily="34" charset="0"/>
                <a:ea typeface="Noto Sans SC" pitchFamily="34" charset="-122"/>
                <a:cs typeface="Noto Sans SC" pitchFamily="34" charset="-120"/>
              </a:rPr>
              <a:t>02</a:t>
            </a:r>
            <a:endParaRPr lang="en-US" sz="5760" dirty="0"/>
          </a:p>
        </p:txBody>
      </p:sp>
      <p:sp>
        <p:nvSpPr>
          <p:cNvPr id="3" name="Text 1"/>
          <p:cNvSpPr/>
          <p:nvPr/>
        </p:nvSpPr>
        <p:spPr>
          <a:xfrm>
            <a:off x="1209675" y="3052763"/>
            <a:ext cx="6568440" cy="1219200"/>
          </a:xfrm>
          <a:prstGeom prst="rect">
            <a:avLst/>
          </a:prstGeom>
          <a:noFill/>
        </p:spPr>
        <p:txBody>
          <a:bodyPr wrap="square" rtlCol="0" anchor="t"/>
          <a:lstStyle/>
          <a:p>
            <a:pPr marL="0" indent="0" algn="ctr">
              <a:buNone/>
            </a:pPr>
            <a:r>
              <a:rPr lang="en-US" sz="4000" b="1" dirty="0">
                <a:solidFill>
                  <a:schemeClr val="accent6"/>
                </a:solidFill>
                <a:latin typeface="华文新魏" panose="02010800040101010101" charset="-122"/>
                <a:ea typeface="华文新魏" panose="02010800040101010101" charset="-122"/>
                <a:cs typeface="Noto Sans SC" pitchFamily="34" charset="-120"/>
              </a:rPr>
              <a:t>裸子植物</a:t>
            </a:r>
            <a:endParaRPr lang="en-US" sz="3500" dirty="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81050"/>
          </a:xfrm>
          <a:prstGeom prst="rect">
            <a:avLst/>
          </a:prstGeom>
          <a:solidFill>
            <a:srgbClr val="002902"/>
          </a:solidFill>
        </p:spPr>
      </p:sp>
      <p:sp>
        <p:nvSpPr>
          <p:cNvPr id="3" name="Text 1"/>
          <p:cNvSpPr/>
          <p:nvPr/>
        </p:nvSpPr>
        <p:spPr>
          <a:xfrm>
            <a:off x="762000" y="114300"/>
            <a:ext cx="7806690" cy="552450"/>
          </a:xfrm>
          <a:prstGeom prst="rect">
            <a:avLst/>
          </a:prstGeom>
          <a:noFill/>
        </p:spPr>
        <p:txBody>
          <a:bodyPr wrap="square" rtlCol="0" anchor="ctr"/>
          <a:lstStyle/>
          <a:p>
            <a:pPr marL="0" indent="0" algn="l">
              <a:buNone/>
            </a:pPr>
            <a:r>
              <a:rPr lang="en-US" sz="2660" b="1" dirty="0">
                <a:solidFill>
                  <a:srgbClr val="FFFFFF"/>
                </a:solidFill>
                <a:latin typeface="Noto Sans SC" pitchFamily="34" charset="0"/>
                <a:ea typeface="Noto Sans SC" pitchFamily="34" charset="-122"/>
                <a:cs typeface="Noto Sans SC" pitchFamily="34" charset="-120"/>
              </a:rPr>
              <a:t>被子植物</a:t>
            </a:r>
            <a:endParaRPr lang="en-US" sz="2660" dirty="0"/>
          </a:p>
        </p:txBody>
      </p:sp>
      <p:sp>
        <p:nvSpPr>
          <p:cNvPr id="4" name="Shape 2"/>
          <p:cNvSpPr/>
          <p:nvPr/>
        </p:nvSpPr>
        <p:spPr>
          <a:xfrm>
            <a:off x="0" y="0"/>
            <a:ext cx="9144000" cy="854075"/>
          </a:xfrm>
          <a:prstGeom prst="rect">
            <a:avLst/>
          </a:prstGeom>
          <a:solidFill>
            <a:srgbClr val="002902"/>
          </a:solidFill>
        </p:spPr>
      </p:sp>
      <p:sp>
        <p:nvSpPr>
          <p:cNvPr id="5" name="Text 3"/>
          <p:cNvSpPr/>
          <p:nvPr/>
        </p:nvSpPr>
        <p:spPr>
          <a:xfrm>
            <a:off x="14605" y="0"/>
            <a:ext cx="9129395" cy="854075"/>
          </a:xfrm>
          <a:prstGeom prst="rect">
            <a:avLst/>
          </a:prstGeom>
          <a:noFill/>
        </p:spPr>
        <p:txBody>
          <a:bodyPr wrap="square" rtlCol="0" anchor="ctr"/>
          <a:lstStyle/>
          <a:p>
            <a:pPr marL="0" indent="0" algn="ctr">
              <a:buNone/>
            </a:pPr>
            <a:r>
              <a:rPr lang="zh-CN" altLang="en-US" sz="3600" b="1" dirty="0">
                <a:solidFill>
                  <a:srgbClr val="FFFFFF"/>
                </a:solidFill>
                <a:latin typeface="华文新魏" panose="02010800040101010101" charset="-122"/>
                <a:ea typeface="华文新魏" panose="02010800040101010101" charset="-122"/>
                <a:cs typeface="Noto Sans SC" pitchFamily="34" charset="-120"/>
              </a:rPr>
              <a:t>裸</a:t>
            </a:r>
            <a:r>
              <a:rPr lang="en-US" sz="3600" b="1" dirty="0">
                <a:solidFill>
                  <a:srgbClr val="FFFFFF"/>
                </a:solidFill>
                <a:latin typeface="华文新魏" panose="02010800040101010101" charset="-122"/>
                <a:ea typeface="华文新魏" panose="02010800040101010101" charset="-122"/>
                <a:cs typeface="Noto Sans SC" pitchFamily="34" charset="-120"/>
              </a:rPr>
              <a:t>子植物 </a:t>
            </a:r>
            <a:endParaRPr lang="en-US" sz="3600" b="1" dirty="0">
              <a:solidFill>
                <a:srgbClr val="FFFFFF"/>
              </a:solidFill>
              <a:latin typeface="华文新魏" panose="02010800040101010101" charset="-122"/>
              <a:ea typeface="华文新魏" panose="02010800040101010101" charset="-122"/>
              <a:cs typeface="Noto Sans SC" pitchFamily="34" charset="-120"/>
            </a:endParaRPr>
          </a:p>
        </p:txBody>
      </p:sp>
      <p:pic>
        <p:nvPicPr>
          <p:cNvPr id="102" name="图片 101"/>
          <p:cNvPicPr/>
          <p:nvPr/>
        </p:nvPicPr>
        <p:blipFill>
          <a:blip r:embed="rId1"/>
          <a:srcRect l="8788" t="430" r="18904" b="2428"/>
          <a:stretch>
            <a:fillRect/>
          </a:stretch>
        </p:blipFill>
        <p:spPr>
          <a:xfrm>
            <a:off x="5204460" y="1350010"/>
            <a:ext cx="3939540" cy="3303270"/>
          </a:xfrm>
          <a:prstGeom prst="rect">
            <a:avLst/>
          </a:prstGeom>
          <a:noFill/>
          <a:ln w="9525">
            <a:noFill/>
          </a:ln>
        </p:spPr>
      </p:pic>
      <p:sp>
        <p:nvSpPr>
          <p:cNvPr id="6" name="文本框 5"/>
          <p:cNvSpPr txBox="1"/>
          <p:nvPr/>
        </p:nvSpPr>
        <p:spPr>
          <a:xfrm>
            <a:off x="532130" y="1636395"/>
            <a:ext cx="3691255" cy="2313305"/>
          </a:xfrm>
          <a:prstGeom prst="rect">
            <a:avLst/>
          </a:prstGeom>
          <a:noFill/>
        </p:spPr>
        <p:txBody>
          <a:bodyPr wrap="square" rtlCol="0" anchor="t">
            <a:noAutofit/>
          </a:bodyPr>
          <a:p>
            <a:pPr indent="457200" fontAlgn="auto">
              <a:lnSpc>
                <a:spcPct val="150000"/>
              </a:lnSpc>
            </a:pP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裸子植物的名称来源于希腊</a:t>
            </a:r>
            <a:r>
              <a:rPr lang="zh-CN"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语</a:t>
            </a: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r>
              <a:rPr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gymnospermos</a:t>
            </a: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r>
              <a:rPr lang="en-US"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 </a:t>
            </a: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意为“裸露的种子”</a:t>
            </a:r>
            <a:r>
              <a:rPr lang="en-US"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 </a:t>
            </a: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这是因为它们的种子在成熟时</a:t>
            </a:r>
            <a:r>
              <a:rPr lang="zh-CN"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没有了</a:t>
            </a:r>
            <a:r>
              <a:rPr lang="zh-CN"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种皮包被</a:t>
            </a:r>
            <a:r>
              <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，而是直接裸露在外。</a:t>
            </a:r>
            <a:endParaRPr sz="2000"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81050"/>
          </a:xfrm>
          <a:prstGeom prst="rect">
            <a:avLst/>
          </a:prstGeom>
          <a:solidFill>
            <a:srgbClr val="002902"/>
          </a:solidFill>
        </p:spPr>
      </p:sp>
      <p:sp>
        <p:nvSpPr>
          <p:cNvPr id="3" name="Text 1"/>
          <p:cNvSpPr/>
          <p:nvPr/>
        </p:nvSpPr>
        <p:spPr>
          <a:xfrm>
            <a:off x="762000" y="114300"/>
            <a:ext cx="7806690" cy="552450"/>
          </a:xfrm>
          <a:prstGeom prst="rect">
            <a:avLst/>
          </a:prstGeom>
          <a:noFill/>
        </p:spPr>
        <p:txBody>
          <a:bodyPr wrap="square" rtlCol="0" anchor="ctr"/>
          <a:lstStyle/>
          <a:p>
            <a:pPr marL="0" indent="0" algn="l">
              <a:buNone/>
            </a:pPr>
            <a:r>
              <a:rPr lang="en-US" sz="2660" b="1" dirty="0">
                <a:solidFill>
                  <a:srgbClr val="FFFFFF"/>
                </a:solidFill>
                <a:latin typeface="Noto Sans SC" pitchFamily="34" charset="0"/>
                <a:ea typeface="Noto Sans SC" pitchFamily="34" charset="-122"/>
                <a:cs typeface="Noto Sans SC" pitchFamily="34" charset="-120"/>
              </a:rPr>
              <a:t>被子植物</a:t>
            </a:r>
            <a:endParaRPr lang="en-US" sz="2660" dirty="0"/>
          </a:p>
        </p:txBody>
      </p:sp>
      <p:sp>
        <p:nvSpPr>
          <p:cNvPr id="4" name="Shape 2"/>
          <p:cNvSpPr/>
          <p:nvPr/>
        </p:nvSpPr>
        <p:spPr>
          <a:xfrm>
            <a:off x="0" y="0"/>
            <a:ext cx="9144000" cy="854075"/>
          </a:xfrm>
          <a:prstGeom prst="rect">
            <a:avLst/>
          </a:prstGeom>
          <a:solidFill>
            <a:srgbClr val="002902"/>
          </a:solidFill>
        </p:spPr>
      </p:sp>
      <p:sp>
        <p:nvSpPr>
          <p:cNvPr id="5" name="Text 3"/>
          <p:cNvSpPr/>
          <p:nvPr/>
        </p:nvSpPr>
        <p:spPr>
          <a:xfrm>
            <a:off x="14605" y="0"/>
            <a:ext cx="9129395" cy="854075"/>
          </a:xfrm>
          <a:prstGeom prst="rect">
            <a:avLst/>
          </a:prstGeom>
          <a:noFill/>
        </p:spPr>
        <p:txBody>
          <a:bodyPr wrap="square" rtlCol="0" anchor="ctr"/>
          <a:lstStyle/>
          <a:p>
            <a:pPr marL="0" indent="0" algn="ctr">
              <a:buNone/>
            </a:pPr>
            <a:r>
              <a:rPr lang="zh-CN" altLang="en-US" sz="3600" b="1" dirty="0">
                <a:solidFill>
                  <a:srgbClr val="FFFFFF"/>
                </a:solidFill>
                <a:latin typeface="华文新魏" panose="02010800040101010101" charset="-122"/>
                <a:ea typeface="华文新魏" panose="02010800040101010101" charset="-122"/>
                <a:cs typeface="Noto Sans SC" pitchFamily="34" charset="-120"/>
              </a:rPr>
              <a:t>裸</a:t>
            </a:r>
            <a:r>
              <a:rPr lang="en-US" sz="3600" b="1" dirty="0">
                <a:solidFill>
                  <a:srgbClr val="FFFFFF"/>
                </a:solidFill>
                <a:latin typeface="华文新魏" panose="02010800040101010101" charset="-122"/>
                <a:ea typeface="华文新魏" panose="02010800040101010101" charset="-122"/>
                <a:cs typeface="Noto Sans SC" pitchFamily="34" charset="-120"/>
              </a:rPr>
              <a:t>子植物 </a:t>
            </a:r>
            <a:endParaRPr lang="en-US" sz="3600" b="1" dirty="0">
              <a:solidFill>
                <a:srgbClr val="FFFFFF"/>
              </a:solidFill>
              <a:latin typeface="华文新魏" panose="02010800040101010101" charset="-122"/>
              <a:ea typeface="华文新魏" panose="02010800040101010101" charset="-122"/>
              <a:cs typeface="Noto Sans SC" pitchFamily="34" charset="-120"/>
            </a:endParaRPr>
          </a:p>
        </p:txBody>
      </p:sp>
      <p:sp>
        <p:nvSpPr>
          <p:cNvPr id="7" name="Text 0"/>
          <p:cNvSpPr/>
          <p:nvPr/>
        </p:nvSpPr>
        <p:spPr>
          <a:xfrm rot="21120000">
            <a:off x="224155" y="993140"/>
            <a:ext cx="1656080" cy="1072515"/>
          </a:xfrm>
          <a:prstGeom prst="rect">
            <a:avLst/>
          </a:prstGeom>
          <a:noFill/>
        </p:spPr>
        <p:txBody>
          <a:bodyPr wrap="square" rtlCol="0" anchor="t"/>
          <a:p>
            <a:pPr marL="0" indent="0">
              <a:buNone/>
            </a:pPr>
            <a:r>
              <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rPr>
              <a:t>特征</a:t>
            </a:r>
            <a:endParaRPr lang="zh-CN" altLang="en-US" sz="4400" dirty="0">
              <a:ln w="15875"/>
              <a:gradFill>
                <a:gsLst>
                  <a:gs pos="0">
                    <a:schemeClr val="accent1">
                      <a:hueMod val="80000"/>
                    </a:schemeClr>
                  </a:gs>
                  <a:gs pos="100000">
                    <a:schemeClr val="accent1">
                      <a:alpha val="100000"/>
                    </a:schemeClr>
                  </a:gs>
                </a:gsLst>
                <a:lin ang="2700000" scaled="0"/>
              </a:gradFill>
              <a:effectLst>
                <a:outerShdw blurRad="60007" dist="200025" dir="15000000" sy="30000" kx="-1800000" algn="bl" rotWithShape="0">
                  <a:prstClr val="black">
                    <a:alpha val="32000"/>
                  </a:prstClr>
                </a:outerShdw>
              </a:effectLst>
              <a:latin typeface="华文新魏" panose="02010800040101010101" charset="-122"/>
              <a:ea typeface="华文新魏" panose="02010800040101010101" charset="-122"/>
            </a:endParaRPr>
          </a:p>
        </p:txBody>
      </p:sp>
      <p:sp>
        <p:nvSpPr>
          <p:cNvPr id="9" name="文本框 8"/>
          <p:cNvSpPr txBox="1"/>
          <p:nvPr/>
        </p:nvSpPr>
        <p:spPr>
          <a:xfrm>
            <a:off x="993775" y="1679575"/>
            <a:ext cx="4614545" cy="3078480"/>
          </a:xfrm>
          <a:prstGeom prst="rect">
            <a:avLst/>
          </a:prstGeom>
          <a:noFill/>
        </p:spPr>
        <p:txBody>
          <a:bodyPr wrap="square" rtlCol="0">
            <a:noAutofit/>
          </a:bodyPr>
          <a:p>
            <a:pPr indent="0" fontAlgn="auto">
              <a:lnSpc>
                <a:spcPct val="200000"/>
              </a:lnSpc>
            </a:pPr>
            <a:r>
              <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r>
              <a:rPr lang="en-US" alt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1</a:t>
            </a:r>
            <a:r>
              <a:rPr lang="zh-CN" altLang="en-US"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r>
              <a:rPr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孢子体非常发达</a:t>
            </a:r>
            <a:endParaRPr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0" fontAlgn="auto">
              <a:lnSpc>
                <a:spcPct val="200000"/>
              </a:lnSpc>
            </a:pPr>
            <a:r>
              <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（2）胚珠裸露</a:t>
            </a:r>
            <a:endPar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0" fontAlgn="auto">
              <a:lnSpc>
                <a:spcPct val="200000"/>
              </a:lnSpc>
            </a:pPr>
            <a:r>
              <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r>
              <a:rPr lang="en-US" alt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3</a:t>
            </a:r>
            <a:r>
              <a:rPr lang="zh-CN" altLang="en-US"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r>
              <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具有颈卵器的构造</a:t>
            </a:r>
            <a:endPar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0" fontAlgn="auto">
              <a:lnSpc>
                <a:spcPct val="200000"/>
              </a:lnSpc>
            </a:pPr>
            <a:r>
              <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r>
              <a:rPr lang="en-US" alt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4</a:t>
            </a:r>
            <a:r>
              <a:rPr lang="zh-CN" altLang="en-US"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r>
              <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传粉时花粉直达胚珠</a:t>
            </a:r>
            <a:endPar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a:p>
            <a:pPr indent="0" fontAlgn="auto">
              <a:lnSpc>
                <a:spcPct val="200000"/>
              </a:lnSpc>
            </a:pPr>
            <a:r>
              <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r>
              <a:rPr lang="en-US" alt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5</a:t>
            </a:r>
            <a:r>
              <a:rPr lang="zh-CN" altLang="en-US"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a:t>
            </a:r>
            <a:r>
              <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rPr>
              <a:t>具多胚现象</a:t>
            </a:r>
            <a:endParaRPr lang="zh-CN" sz="2000" b="1" dirty="0">
              <a:solidFill>
                <a:schemeClr val="tx1">
                  <a:lumMod val="85000"/>
                  <a:lumOff val="15000"/>
                </a:schemeClr>
              </a:solidFill>
              <a:latin typeface="华文新魏" panose="02010800040101010101" charset="-122"/>
              <a:ea typeface="华文新魏" panose="02010800040101010101" charset="-122"/>
              <a:cs typeface="华文新魏" panose="02010800040101010101" charset="-122"/>
            </a:endParaRPr>
          </a:p>
        </p:txBody>
      </p:sp>
      <p:pic>
        <p:nvPicPr>
          <p:cNvPr id="11" name="图片 10"/>
          <p:cNvPicPr>
            <a:picLocks noChangeAspect="1"/>
          </p:cNvPicPr>
          <p:nvPr/>
        </p:nvPicPr>
        <p:blipFill>
          <a:blip r:embed="rId1">
            <a:clrChange>
              <a:clrFrom>
                <a:srgbClr val="FFFFFF">
                  <a:alpha val="100000"/>
                </a:srgbClr>
              </a:clrFrom>
              <a:clrTo>
                <a:srgbClr val="FFFFFF">
                  <a:alpha val="100000"/>
                  <a:alpha val="0"/>
                </a:srgbClr>
              </a:clrTo>
            </a:clrChange>
          </a:blip>
          <a:srcRect t="43151" r="58561" b="6055"/>
          <a:stretch>
            <a:fillRect/>
          </a:stretch>
        </p:blipFill>
        <p:spPr>
          <a:xfrm>
            <a:off x="5554980" y="1397000"/>
            <a:ext cx="3600000" cy="33108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500"/>
                                  </p:stCondLst>
                                  <p:childTnLst>
                                    <p:set>
                                      <p:cBhvr>
                                        <p:cTn id="6" dur="750"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750"/>
                                  </p:stCondLst>
                                  <p:childTnLst>
                                    <p:set>
                                      <p:cBhvr>
                                        <p:cTn id="12" dur="750" fill="hold">
                                          <p:stCondLst>
                                            <p:cond delay="0"/>
                                          </p:stCondLst>
                                        </p:cTn>
                                        <p:tgtEl>
                                          <p:spTgt spid="9">
                                            <p:txEl>
                                              <p:pRg st="1" end="1"/>
                                            </p:txEl>
                                          </p:spTgt>
                                        </p:tgtEl>
                                        <p:attrNameLst>
                                          <p:attrName>style.visibility</p:attrName>
                                        </p:attrNameLst>
                                      </p:cBhvr>
                                      <p:to>
                                        <p:strVal val="visible"/>
                                      </p:to>
                                    </p:set>
                                    <p:anim calcmode="lin" valueType="num">
                                      <p:cBhvr additive="base">
                                        <p:cTn id="13" dur="75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75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500"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 calcmode="lin" valueType="num">
                                      <p:cBhvr additive="base">
                                        <p:cTn id="2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 calcmode="lin" valueType="num">
                                      <p:cBhvr additive="base">
                                        <p:cTn id="35"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commondata" val="eyJoZGlkIjoiNjEwMGY0Y2Y0OTliZDVhYTU4OGRkNTUyZTFjNjY4YWE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1038</Words>
  <Application>WPS 演示</Application>
  <PresentationFormat>On-screen Show (16:9)</PresentationFormat>
  <Paragraphs>138</Paragraphs>
  <Slides>20</Slides>
  <Notes>18</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20</vt:i4>
      </vt:variant>
    </vt:vector>
  </HeadingPairs>
  <TitlesOfParts>
    <vt:vector size="35" baseType="lpstr">
      <vt:lpstr>Arial</vt:lpstr>
      <vt:lpstr>宋体</vt:lpstr>
      <vt:lpstr>Wingdings</vt:lpstr>
      <vt:lpstr>华文新魏</vt:lpstr>
      <vt:lpstr>Noto Sans SC</vt:lpstr>
      <vt:lpstr>MingLiU-ExtB</vt:lpstr>
      <vt:lpstr>Noto Sans SC</vt:lpstr>
      <vt:lpstr>Segoe Print</vt:lpstr>
      <vt:lpstr>Noto Sans SC</vt:lpstr>
      <vt:lpstr>Calibri</vt:lpstr>
      <vt:lpstr>微软雅黑</vt:lpstr>
      <vt:lpstr>Arial Unicode MS</vt:lpstr>
      <vt:lpstr>等线</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种子植物分类</dc:title>
  <dc:creator>MindShow.fun</dc:creator>
  <dc:subject>SUBTITLE HERE</dc:subject>
  <cp:lastModifiedBy>恃宠而骄</cp:lastModifiedBy>
  <cp:revision>7</cp:revision>
  <dcterms:created xsi:type="dcterms:W3CDTF">2024-05-16T09:58:00Z</dcterms:created>
  <dcterms:modified xsi:type="dcterms:W3CDTF">2024-06-11T12:52:33Z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C60026DE2A3B4722AD187EAC9FD246E8_12</vt:lpwstr>
  </property>
  <property fmtid="{D5CDD505-2E9C-101B-9397-08002B2CF9AE}" pid="3" name="KSOProductBuildVer">
    <vt:lpwstr>2052-12.1.0.16399</vt:lpwstr>
  </property>
</Properties>
</file>